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3" r:id="rId3"/>
  </p:sldMasterIdLst>
  <p:notesMasterIdLst>
    <p:notesMasterId r:id="rId102"/>
  </p:notesMasterIdLst>
  <p:sldIdLst>
    <p:sldId id="256" r:id="rId4"/>
    <p:sldId id="326" r:id="rId5"/>
    <p:sldId id="321" r:id="rId6"/>
    <p:sldId id="317" r:id="rId7"/>
    <p:sldId id="286" r:id="rId8"/>
    <p:sldId id="348" r:id="rId9"/>
    <p:sldId id="259" r:id="rId10"/>
    <p:sldId id="328" r:id="rId11"/>
    <p:sldId id="356" r:id="rId12"/>
    <p:sldId id="357" r:id="rId13"/>
    <p:sldId id="358" r:id="rId14"/>
    <p:sldId id="359" r:id="rId15"/>
    <p:sldId id="360" r:id="rId16"/>
    <p:sldId id="361" r:id="rId17"/>
    <p:sldId id="362" r:id="rId18"/>
    <p:sldId id="363" r:id="rId19"/>
    <p:sldId id="364" r:id="rId20"/>
    <p:sldId id="365" r:id="rId21"/>
    <p:sldId id="366" r:id="rId22"/>
    <p:sldId id="367" r:id="rId23"/>
    <p:sldId id="368" r:id="rId24"/>
    <p:sldId id="369" r:id="rId25"/>
    <p:sldId id="370" r:id="rId26"/>
    <p:sldId id="371" r:id="rId27"/>
    <p:sldId id="372" r:id="rId28"/>
    <p:sldId id="373" r:id="rId29"/>
    <p:sldId id="374" r:id="rId30"/>
    <p:sldId id="375" r:id="rId31"/>
    <p:sldId id="376" r:id="rId32"/>
    <p:sldId id="377" r:id="rId33"/>
    <p:sldId id="378" r:id="rId34"/>
    <p:sldId id="379" r:id="rId35"/>
    <p:sldId id="380" r:id="rId36"/>
    <p:sldId id="381" r:id="rId37"/>
    <p:sldId id="382" r:id="rId38"/>
    <p:sldId id="383" r:id="rId39"/>
    <p:sldId id="384" r:id="rId40"/>
    <p:sldId id="385" r:id="rId41"/>
    <p:sldId id="386" r:id="rId42"/>
    <p:sldId id="387" r:id="rId43"/>
    <p:sldId id="388" r:id="rId44"/>
    <p:sldId id="389" r:id="rId45"/>
    <p:sldId id="390" r:id="rId46"/>
    <p:sldId id="391" r:id="rId47"/>
    <p:sldId id="392" r:id="rId48"/>
    <p:sldId id="393" r:id="rId49"/>
    <p:sldId id="394" r:id="rId50"/>
    <p:sldId id="395" r:id="rId51"/>
    <p:sldId id="396" r:id="rId52"/>
    <p:sldId id="397" r:id="rId53"/>
    <p:sldId id="398" r:id="rId54"/>
    <p:sldId id="399" r:id="rId55"/>
    <p:sldId id="400" r:id="rId56"/>
    <p:sldId id="401" r:id="rId57"/>
    <p:sldId id="402" r:id="rId58"/>
    <p:sldId id="404" r:id="rId59"/>
    <p:sldId id="405" r:id="rId60"/>
    <p:sldId id="406" r:id="rId61"/>
    <p:sldId id="407" r:id="rId62"/>
    <p:sldId id="408" r:id="rId63"/>
    <p:sldId id="409" r:id="rId64"/>
    <p:sldId id="410" r:id="rId65"/>
    <p:sldId id="411" r:id="rId66"/>
    <p:sldId id="412" r:id="rId67"/>
    <p:sldId id="413" r:id="rId68"/>
    <p:sldId id="414" r:id="rId69"/>
    <p:sldId id="415" r:id="rId70"/>
    <p:sldId id="416" r:id="rId71"/>
    <p:sldId id="417" r:id="rId72"/>
    <p:sldId id="418" r:id="rId73"/>
    <p:sldId id="419" r:id="rId74"/>
    <p:sldId id="420" r:id="rId75"/>
    <p:sldId id="421" r:id="rId76"/>
    <p:sldId id="422" r:id="rId77"/>
    <p:sldId id="423" r:id="rId78"/>
    <p:sldId id="424" r:id="rId79"/>
    <p:sldId id="425" r:id="rId80"/>
    <p:sldId id="426" r:id="rId81"/>
    <p:sldId id="427" r:id="rId82"/>
    <p:sldId id="428" r:id="rId83"/>
    <p:sldId id="429" r:id="rId84"/>
    <p:sldId id="430" r:id="rId85"/>
    <p:sldId id="431" r:id="rId86"/>
    <p:sldId id="403" r:id="rId87"/>
    <p:sldId id="335" r:id="rId88"/>
    <p:sldId id="336" r:id="rId89"/>
    <p:sldId id="349" r:id="rId90"/>
    <p:sldId id="337" r:id="rId91"/>
    <p:sldId id="350" r:id="rId92"/>
    <p:sldId id="353" r:id="rId93"/>
    <p:sldId id="338" r:id="rId94"/>
    <p:sldId id="340" r:id="rId95"/>
    <p:sldId id="331" r:id="rId96"/>
    <p:sldId id="352" r:id="rId97"/>
    <p:sldId id="351" r:id="rId98"/>
    <p:sldId id="333" r:id="rId99"/>
    <p:sldId id="334" r:id="rId100"/>
    <p:sldId id="343" r:id="rId101"/>
  </p:sldIdLst>
  <p:sldSz cx="9144000" cy="5143500" type="screen16x9"/>
  <p:notesSz cx="6797675" cy="9926638"/>
  <p:custDataLst>
    <p:tags r:id="rId103"/>
  </p:custData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nesto Pasten-Zapata" initials="E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BD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210" autoAdjust="0"/>
  </p:normalViewPr>
  <p:slideViewPr>
    <p:cSldViewPr>
      <p:cViewPr varScale="1">
        <p:scale>
          <a:sx n="89" d="100"/>
          <a:sy n="89" d="100"/>
        </p:scale>
        <p:origin x="1194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07" Type="http://schemas.openxmlformats.org/officeDocument/2006/relationships/theme" Target="theme/theme1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tags" Target="tags/tag1.xml"/><Relationship Id="rId108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se\Projects\kolindsund%20project\Modelling\Water%20balances\water_to_nord_syd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se\Projects\kolindsund%20project\Modelling\Water%20balances\water_to_nord_syd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sonne\OneDrive%20-%20Geological%20survey%20of%20Denmark%20and%20Greenland\Projects\Grenaaens%20opland\Vandbalancer\Hedeselskabet%20vandbalanc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Udpumpede</a:t>
            </a:r>
            <a:r>
              <a:rPr lang="en-US" dirty="0"/>
              <a:t> </a:t>
            </a:r>
            <a:r>
              <a:rPr lang="en-US" dirty="0" err="1"/>
              <a:t>vandmængder</a:t>
            </a:r>
            <a:r>
              <a:rPr lang="en-US" dirty="0"/>
              <a:t> 1996 (m</a:t>
            </a:r>
            <a:r>
              <a:rPr lang="en-US" baseline="30000" dirty="0"/>
              <a:t>3</a:t>
            </a:r>
            <a:r>
              <a:rPr lang="en-US" dirty="0"/>
              <a:t>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Sheet3!$C$28</c:f>
              <c:strCache>
                <c:ptCount val="1"/>
                <c:pt idx="0">
                  <c:v>Allelev_calc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Sheet3!$A$29:$A$40</c:f>
              <c:strCache>
                <c:ptCount val="12"/>
                <c:pt idx="0">
                  <c:v>J</c:v>
                </c:pt>
                <c:pt idx="1">
                  <c:v>F</c:v>
                </c:pt>
                <c:pt idx="2">
                  <c:v>M</c:v>
                </c:pt>
                <c:pt idx="3">
                  <c:v>A</c:v>
                </c:pt>
                <c:pt idx="4">
                  <c:v>M</c:v>
                </c:pt>
                <c:pt idx="5">
                  <c:v>J</c:v>
                </c:pt>
                <c:pt idx="6">
                  <c:v>J</c:v>
                </c:pt>
                <c:pt idx="7">
                  <c:v>A</c:v>
                </c:pt>
                <c:pt idx="8">
                  <c:v>S</c:v>
                </c:pt>
                <c:pt idx="9">
                  <c:v>O</c:v>
                </c:pt>
                <c:pt idx="10">
                  <c:v>N</c:v>
                </c:pt>
                <c:pt idx="11">
                  <c:v>D</c:v>
                </c:pt>
              </c:strCache>
            </c:strRef>
          </c:cat>
          <c:val>
            <c:numRef>
              <c:f>Sheet3!$C$29:$C$40</c:f>
              <c:numCache>
                <c:formatCode>General</c:formatCode>
                <c:ptCount val="12"/>
                <c:pt idx="0">
                  <c:v>600000</c:v>
                </c:pt>
                <c:pt idx="1">
                  <c:v>400000</c:v>
                </c:pt>
                <c:pt idx="2">
                  <c:v>800000</c:v>
                </c:pt>
                <c:pt idx="3">
                  <c:v>500000</c:v>
                </c:pt>
                <c:pt idx="4">
                  <c:v>400000</c:v>
                </c:pt>
                <c:pt idx="5">
                  <c:v>400000</c:v>
                </c:pt>
                <c:pt idx="6">
                  <c:v>400000</c:v>
                </c:pt>
                <c:pt idx="7">
                  <c:v>500000</c:v>
                </c:pt>
                <c:pt idx="8">
                  <c:v>500000</c:v>
                </c:pt>
                <c:pt idx="9">
                  <c:v>600000</c:v>
                </c:pt>
                <c:pt idx="10">
                  <c:v>800000</c:v>
                </c:pt>
                <c:pt idx="11">
                  <c:v>400000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D14-4920-BED7-391E9670F24E}"/>
            </c:ext>
          </c:extLst>
        </c:ser>
        <c:ser>
          <c:idx val="3"/>
          <c:order val="3"/>
          <c:tx>
            <c:strRef>
              <c:f>Sheet3!$E$28</c:f>
              <c:strCache>
                <c:ptCount val="1"/>
                <c:pt idx="0">
                  <c:v>Fannerup_calc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Sheet3!$A$29:$A$40</c:f>
              <c:strCache>
                <c:ptCount val="12"/>
                <c:pt idx="0">
                  <c:v>J</c:v>
                </c:pt>
                <c:pt idx="1">
                  <c:v>F</c:v>
                </c:pt>
                <c:pt idx="2">
                  <c:v>M</c:v>
                </c:pt>
                <c:pt idx="3">
                  <c:v>A</c:v>
                </c:pt>
                <c:pt idx="4">
                  <c:v>M</c:v>
                </c:pt>
                <c:pt idx="5">
                  <c:v>J</c:v>
                </c:pt>
                <c:pt idx="6">
                  <c:v>J</c:v>
                </c:pt>
                <c:pt idx="7">
                  <c:v>A</c:v>
                </c:pt>
                <c:pt idx="8">
                  <c:v>S</c:v>
                </c:pt>
                <c:pt idx="9">
                  <c:v>O</c:v>
                </c:pt>
                <c:pt idx="10">
                  <c:v>N</c:v>
                </c:pt>
                <c:pt idx="11">
                  <c:v>D</c:v>
                </c:pt>
              </c:strCache>
            </c:strRef>
          </c:cat>
          <c:val>
            <c:numRef>
              <c:f>Sheet3!$E$29:$E$40</c:f>
              <c:numCache>
                <c:formatCode>General</c:formatCode>
                <c:ptCount val="12"/>
                <c:pt idx="0">
                  <c:v>1900000</c:v>
                </c:pt>
                <c:pt idx="1">
                  <c:v>900000</c:v>
                </c:pt>
                <c:pt idx="2">
                  <c:v>2200000</c:v>
                </c:pt>
                <c:pt idx="3">
                  <c:v>1400000</c:v>
                </c:pt>
                <c:pt idx="4">
                  <c:v>1200000</c:v>
                </c:pt>
                <c:pt idx="5">
                  <c:v>1100000</c:v>
                </c:pt>
                <c:pt idx="6">
                  <c:v>800000</c:v>
                </c:pt>
                <c:pt idx="7">
                  <c:v>1100000</c:v>
                </c:pt>
                <c:pt idx="8">
                  <c:v>1100000</c:v>
                </c:pt>
                <c:pt idx="9">
                  <c:v>1400000</c:v>
                </c:pt>
                <c:pt idx="10">
                  <c:v>2100000</c:v>
                </c:pt>
                <c:pt idx="11">
                  <c:v>1300000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D14-4920-BED7-391E9670F24E}"/>
            </c:ext>
          </c:extLst>
        </c:ser>
        <c:ser>
          <c:idx val="5"/>
          <c:order val="5"/>
          <c:tx>
            <c:strRef>
              <c:f>Sheet3!$G$28</c:f>
              <c:strCache>
                <c:ptCount val="1"/>
                <c:pt idx="0">
                  <c:v>Enslev_calc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Sheet3!$A$29:$A$40</c:f>
              <c:strCache>
                <c:ptCount val="12"/>
                <c:pt idx="0">
                  <c:v>J</c:v>
                </c:pt>
                <c:pt idx="1">
                  <c:v>F</c:v>
                </c:pt>
                <c:pt idx="2">
                  <c:v>M</c:v>
                </c:pt>
                <c:pt idx="3">
                  <c:v>A</c:v>
                </c:pt>
                <c:pt idx="4">
                  <c:v>M</c:v>
                </c:pt>
                <c:pt idx="5">
                  <c:v>J</c:v>
                </c:pt>
                <c:pt idx="6">
                  <c:v>J</c:v>
                </c:pt>
                <c:pt idx="7">
                  <c:v>A</c:v>
                </c:pt>
                <c:pt idx="8">
                  <c:v>S</c:v>
                </c:pt>
                <c:pt idx="9">
                  <c:v>O</c:v>
                </c:pt>
                <c:pt idx="10">
                  <c:v>N</c:v>
                </c:pt>
                <c:pt idx="11">
                  <c:v>D</c:v>
                </c:pt>
              </c:strCache>
            </c:strRef>
          </c:cat>
          <c:val>
            <c:numRef>
              <c:f>Sheet3!$G$29:$G$40</c:f>
              <c:numCache>
                <c:formatCode>General</c:formatCode>
                <c:ptCount val="12"/>
                <c:pt idx="0">
                  <c:v>2300000</c:v>
                </c:pt>
                <c:pt idx="1">
                  <c:v>2300000</c:v>
                </c:pt>
                <c:pt idx="2">
                  <c:v>3500000</c:v>
                </c:pt>
                <c:pt idx="3">
                  <c:v>2200000</c:v>
                </c:pt>
                <c:pt idx="4">
                  <c:v>1900000</c:v>
                </c:pt>
                <c:pt idx="5">
                  <c:v>1400000</c:v>
                </c:pt>
                <c:pt idx="6">
                  <c:v>2100000</c:v>
                </c:pt>
                <c:pt idx="7">
                  <c:v>2400000</c:v>
                </c:pt>
                <c:pt idx="8">
                  <c:v>2300000</c:v>
                </c:pt>
                <c:pt idx="9">
                  <c:v>3000000</c:v>
                </c:pt>
                <c:pt idx="10">
                  <c:v>3400000</c:v>
                </c:pt>
                <c:pt idx="11">
                  <c:v>1800000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D14-4920-BED7-391E9670F2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6967328"/>
        <c:axId val="556968896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Sheet3!$B$28</c15:sqref>
                        </c15:formulaRef>
                      </c:ext>
                    </c:extLst>
                    <c:strCache>
                      <c:ptCount val="1"/>
                      <c:pt idx="0">
                        <c:v>Allelev_mod</c:v>
                      </c:pt>
                    </c:strCache>
                  </c:strRef>
                </c:tx>
                <c:spPr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Sheet3!$A$29:$A$40</c15:sqref>
                        </c15:formulaRef>
                      </c:ext>
                    </c:extLst>
                    <c:strCache>
                      <c:ptCount val="12"/>
                      <c:pt idx="0">
                        <c:v>J</c:v>
                      </c:pt>
                      <c:pt idx="1">
                        <c:v>F</c:v>
                      </c:pt>
                      <c:pt idx="2">
                        <c:v>M</c:v>
                      </c:pt>
                      <c:pt idx="3">
                        <c:v>A</c:v>
                      </c:pt>
                      <c:pt idx="4">
                        <c:v>M</c:v>
                      </c:pt>
                      <c:pt idx="5">
                        <c:v>J</c:v>
                      </c:pt>
                      <c:pt idx="6">
                        <c:v>J</c:v>
                      </c:pt>
                      <c:pt idx="7">
                        <c:v>A</c:v>
                      </c:pt>
                      <c:pt idx="8">
                        <c:v>S</c:v>
                      </c:pt>
                      <c:pt idx="9">
                        <c:v>O</c:v>
                      </c:pt>
                      <c:pt idx="10">
                        <c:v>N</c:v>
                      </c:pt>
                      <c:pt idx="11">
                        <c:v>D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Sheet3!$B$29:$B$40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186454.96</c:v>
                      </c:pt>
                      <c:pt idx="1">
                        <c:v>148517.65</c:v>
                      </c:pt>
                      <c:pt idx="2">
                        <c:v>150444.26</c:v>
                      </c:pt>
                      <c:pt idx="3">
                        <c:v>181331.38</c:v>
                      </c:pt>
                      <c:pt idx="4">
                        <c:v>139876.84</c:v>
                      </c:pt>
                      <c:pt idx="5">
                        <c:v>115556.18</c:v>
                      </c:pt>
                      <c:pt idx="6">
                        <c:v>109309.92</c:v>
                      </c:pt>
                      <c:pt idx="7">
                        <c:v>120813.67</c:v>
                      </c:pt>
                      <c:pt idx="8">
                        <c:v>124677.42</c:v>
                      </c:pt>
                      <c:pt idx="9">
                        <c:v>148749.14000000001</c:v>
                      </c:pt>
                      <c:pt idx="10">
                        <c:v>228398.48</c:v>
                      </c:pt>
                      <c:pt idx="11">
                        <c:v>224736.53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3-CD14-4920-BED7-391E9670F24E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Sheet3!$D$28</c15:sqref>
                        </c15:formulaRef>
                      </c:ext>
                    </c:extLst>
                    <c:strCache>
                      <c:ptCount val="1"/>
                      <c:pt idx="0">
                        <c:v>Fannerup_mod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Sheet3!$A$29:$A$40</c15:sqref>
                        </c15:formulaRef>
                      </c:ext>
                    </c:extLst>
                    <c:strCache>
                      <c:ptCount val="12"/>
                      <c:pt idx="0">
                        <c:v>J</c:v>
                      </c:pt>
                      <c:pt idx="1">
                        <c:v>F</c:v>
                      </c:pt>
                      <c:pt idx="2">
                        <c:v>M</c:v>
                      </c:pt>
                      <c:pt idx="3">
                        <c:v>A</c:v>
                      </c:pt>
                      <c:pt idx="4">
                        <c:v>M</c:v>
                      </c:pt>
                      <c:pt idx="5">
                        <c:v>J</c:v>
                      </c:pt>
                      <c:pt idx="6">
                        <c:v>J</c:v>
                      </c:pt>
                      <c:pt idx="7">
                        <c:v>A</c:v>
                      </c:pt>
                      <c:pt idx="8">
                        <c:v>S</c:v>
                      </c:pt>
                      <c:pt idx="9">
                        <c:v>O</c:v>
                      </c:pt>
                      <c:pt idx="10">
                        <c:v>N</c:v>
                      </c:pt>
                      <c:pt idx="11">
                        <c:v>D</c:v>
                      </c:pt>
                    </c:strCache>
                  </c:strRef>
                </c:cat>
                <c:val>
                  <c:num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Sheet3!$D$29:$D$40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861751.34</c:v>
                      </c:pt>
                      <c:pt idx="1">
                        <c:v>724438.17</c:v>
                      </c:pt>
                      <c:pt idx="2">
                        <c:v>718900.66</c:v>
                      </c:pt>
                      <c:pt idx="3">
                        <c:v>879017.44</c:v>
                      </c:pt>
                      <c:pt idx="4">
                        <c:v>654269.57999999996</c:v>
                      </c:pt>
                      <c:pt idx="5">
                        <c:v>568996.39</c:v>
                      </c:pt>
                      <c:pt idx="6">
                        <c:v>587868.19999999995</c:v>
                      </c:pt>
                      <c:pt idx="7">
                        <c:v>563146.94999999995</c:v>
                      </c:pt>
                      <c:pt idx="8">
                        <c:v>606702.19999999995</c:v>
                      </c:pt>
                      <c:pt idx="9">
                        <c:v>676024.78</c:v>
                      </c:pt>
                      <c:pt idx="10">
                        <c:v>1117781.5</c:v>
                      </c:pt>
                      <c:pt idx="11">
                        <c:v>1119645.97</c:v>
                      </c:pt>
                    </c:numCache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04-CD14-4920-BED7-391E9670F24E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Sheet3!$F$28</c15:sqref>
                        </c15:formulaRef>
                      </c:ext>
                    </c:extLst>
                    <c:strCache>
                      <c:ptCount val="1"/>
                      <c:pt idx="0">
                        <c:v>Enslev_mod</c:v>
                      </c:pt>
                    </c:strCache>
                  </c:strRef>
                </c:tx>
                <c:spPr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Sheet3!$A$29:$A$40</c15:sqref>
                        </c15:formulaRef>
                      </c:ext>
                    </c:extLst>
                    <c:strCache>
                      <c:ptCount val="12"/>
                      <c:pt idx="0">
                        <c:v>J</c:v>
                      </c:pt>
                      <c:pt idx="1">
                        <c:v>F</c:v>
                      </c:pt>
                      <c:pt idx="2">
                        <c:v>M</c:v>
                      </c:pt>
                      <c:pt idx="3">
                        <c:v>A</c:v>
                      </c:pt>
                      <c:pt idx="4">
                        <c:v>M</c:v>
                      </c:pt>
                      <c:pt idx="5">
                        <c:v>J</c:v>
                      </c:pt>
                      <c:pt idx="6">
                        <c:v>J</c:v>
                      </c:pt>
                      <c:pt idx="7">
                        <c:v>A</c:v>
                      </c:pt>
                      <c:pt idx="8">
                        <c:v>S</c:v>
                      </c:pt>
                      <c:pt idx="9">
                        <c:v>O</c:v>
                      </c:pt>
                      <c:pt idx="10">
                        <c:v>N</c:v>
                      </c:pt>
                      <c:pt idx="11">
                        <c:v>D</c:v>
                      </c:pt>
                    </c:strCache>
                  </c:strRef>
                </c:cat>
                <c:val>
                  <c:numRef>
                    <c:extLst xmlns:c15="http://schemas.microsoft.com/office/drawing/2012/chart" xmlns:c16r2="http://schemas.microsoft.com/office/drawing/2015/06/chart">
                      <c:ext xmlns:c15="http://schemas.microsoft.com/office/drawing/2012/chart" uri="{02D57815-91ED-43cb-92C2-25804820EDAC}">
                        <c15:formulaRef>
                          <c15:sqref>Sheet3!$F$29:$F$40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771805.78</c:v>
                      </c:pt>
                      <c:pt idx="1">
                        <c:v>636332.92000000004</c:v>
                      </c:pt>
                      <c:pt idx="2">
                        <c:v>650484.04</c:v>
                      </c:pt>
                      <c:pt idx="3">
                        <c:v>726508.89</c:v>
                      </c:pt>
                      <c:pt idx="4">
                        <c:v>632336.09</c:v>
                      </c:pt>
                      <c:pt idx="5">
                        <c:v>560906.79</c:v>
                      </c:pt>
                      <c:pt idx="6">
                        <c:v>545890.56000000006</c:v>
                      </c:pt>
                      <c:pt idx="7">
                        <c:v>563489.31000000006</c:v>
                      </c:pt>
                      <c:pt idx="8">
                        <c:v>579196.43999999994</c:v>
                      </c:pt>
                      <c:pt idx="9">
                        <c:v>624577.78</c:v>
                      </c:pt>
                      <c:pt idx="10">
                        <c:v>844693.03</c:v>
                      </c:pt>
                      <c:pt idx="11">
                        <c:v>866701.4</c:v>
                      </c:pt>
                    </c:numCache>
                  </c:numRef>
                </c:val>
                <c:extLst xmlns:c15="http://schemas.microsoft.com/office/drawing/2012/chart" xmlns:c16r2="http://schemas.microsoft.com/office/drawing/2015/06/chart">
                  <c:ext xmlns:c16="http://schemas.microsoft.com/office/drawing/2014/chart" uri="{C3380CC4-5D6E-409C-BE32-E72D297353CC}">
                    <c16:uniqueId val="{00000005-CD14-4920-BED7-391E9670F24E}"/>
                  </c:ext>
                </c:extLst>
              </c15:ser>
            </c15:filteredBarSeries>
          </c:ext>
        </c:extLst>
      </c:barChart>
      <c:catAx>
        <c:axId val="556967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56968896"/>
        <c:crosses val="autoZero"/>
        <c:auto val="1"/>
        <c:lblAlgn val="ctr"/>
        <c:lblOffset val="100"/>
        <c:noMultiLvlLbl val="0"/>
      </c:catAx>
      <c:valAx>
        <c:axId val="556968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56967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Udpumpede</a:t>
            </a:r>
            <a:r>
              <a:rPr lang="en-US" dirty="0"/>
              <a:t> </a:t>
            </a:r>
            <a:r>
              <a:rPr lang="en-US" dirty="0" err="1"/>
              <a:t>vandmængder</a:t>
            </a:r>
            <a:r>
              <a:rPr lang="en-US" dirty="0"/>
              <a:t> 1999 (m</a:t>
            </a:r>
            <a:r>
              <a:rPr lang="en-US" baseline="30000" dirty="0"/>
              <a:t>3</a:t>
            </a:r>
            <a:r>
              <a:rPr lang="en-US" dirty="0"/>
              <a:t>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Sheet3!$C$28</c:f>
              <c:strCache>
                <c:ptCount val="1"/>
                <c:pt idx="0">
                  <c:v>Allelev_calc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Sheet3!$A$29:$A$40</c:f>
              <c:strCache>
                <c:ptCount val="12"/>
                <c:pt idx="0">
                  <c:v>J</c:v>
                </c:pt>
                <c:pt idx="1">
                  <c:v>F</c:v>
                </c:pt>
                <c:pt idx="2">
                  <c:v>M</c:v>
                </c:pt>
                <c:pt idx="3">
                  <c:v>A</c:v>
                </c:pt>
                <c:pt idx="4">
                  <c:v>M</c:v>
                </c:pt>
                <c:pt idx="5">
                  <c:v>J</c:v>
                </c:pt>
                <c:pt idx="6">
                  <c:v>J</c:v>
                </c:pt>
                <c:pt idx="7">
                  <c:v>A</c:v>
                </c:pt>
                <c:pt idx="8">
                  <c:v>S</c:v>
                </c:pt>
                <c:pt idx="9">
                  <c:v>O</c:v>
                </c:pt>
                <c:pt idx="10">
                  <c:v>N</c:v>
                </c:pt>
                <c:pt idx="11">
                  <c:v>D</c:v>
                </c:pt>
              </c:strCache>
            </c:strRef>
          </c:cat>
          <c:val>
            <c:numRef>
              <c:f>Sheet3!$J$29:$J$40</c:f>
              <c:numCache>
                <c:formatCode>General</c:formatCode>
                <c:ptCount val="12"/>
                <c:pt idx="0">
                  <c:v>1000000</c:v>
                </c:pt>
                <c:pt idx="1">
                  <c:v>800000</c:v>
                </c:pt>
                <c:pt idx="2">
                  <c:v>1100000</c:v>
                </c:pt>
                <c:pt idx="3">
                  <c:v>700000</c:v>
                </c:pt>
                <c:pt idx="4">
                  <c:v>700000</c:v>
                </c:pt>
                <c:pt idx="5">
                  <c:v>900000</c:v>
                </c:pt>
                <c:pt idx="6">
                  <c:v>800000</c:v>
                </c:pt>
                <c:pt idx="7">
                  <c:v>900000</c:v>
                </c:pt>
                <c:pt idx="8">
                  <c:v>900000</c:v>
                </c:pt>
                <c:pt idx="9">
                  <c:v>1100000</c:v>
                </c:pt>
                <c:pt idx="10">
                  <c:v>900000</c:v>
                </c:pt>
                <c:pt idx="11">
                  <c:v>1200000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6A4-4A99-BB68-E5D7608401E6}"/>
            </c:ext>
          </c:extLst>
        </c:ser>
        <c:ser>
          <c:idx val="3"/>
          <c:order val="1"/>
          <c:tx>
            <c:strRef>
              <c:f>Sheet3!$E$28</c:f>
              <c:strCache>
                <c:ptCount val="1"/>
                <c:pt idx="0">
                  <c:v>Fannerup_calc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Sheet3!$A$29:$A$40</c:f>
              <c:strCache>
                <c:ptCount val="12"/>
                <c:pt idx="0">
                  <c:v>J</c:v>
                </c:pt>
                <c:pt idx="1">
                  <c:v>F</c:v>
                </c:pt>
                <c:pt idx="2">
                  <c:v>M</c:v>
                </c:pt>
                <c:pt idx="3">
                  <c:v>A</c:v>
                </c:pt>
                <c:pt idx="4">
                  <c:v>M</c:v>
                </c:pt>
                <c:pt idx="5">
                  <c:v>J</c:v>
                </c:pt>
                <c:pt idx="6">
                  <c:v>J</c:v>
                </c:pt>
                <c:pt idx="7">
                  <c:v>A</c:v>
                </c:pt>
                <c:pt idx="8">
                  <c:v>S</c:v>
                </c:pt>
                <c:pt idx="9">
                  <c:v>O</c:v>
                </c:pt>
                <c:pt idx="10">
                  <c:v>N</c:v>
                </c:pt>
                <c:pt idx="11">
                  <c:v>D</c:v>
                </c:pt>
              </c:strCache>
            </c:strRef>
          </c:cat>
          <c:val>
            <c:numRef>
              <c:f>Sheet3!$L$29:$L$40</c:f>
              <c:numCache>
                <c:formatCode>General</c:formatCode>
                <c:ptCount val="12"/>
                <c:pt idx="0">
                  <c:v>2500000</c:v>
                </c:pt>
                <c:pt idx="1">
                  <c:v>1900000</c:v>
                </c:pt>
                <c:pt idx="2">
                  <c:v>2800000</c:v>
                </c:pt>
                <c:pt idx="3">
                  <c:v>1400000</c:v>
                </c:pt>
                <c:pt idx="4">
                  <c:v>1600000</c:v>
                </c:pt>
                <c:pt idx="5">
                  <c:v>2000000</c:v>
                </c:pt>
                <c:pt idx="6">
                  <c:v>1600000</c:v>
                </c:pt>
                <c:pt idx="7">
                  <c:v>2300000</c:v>
                </c:pt>
                <c:pt idx="8">
                  <c:v>2000000</c:v>
                </c:pt>
                <c:pt idx="9">
                  <c:v>2300000</c:v>
                </c:pt>
                <c:pt idx="10">
                  <c:v>2000000</c:v>
                </c:pt>
                <c:pt idx="11">
                  <c:v>3200000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6A4-4A99-BB68-E5D7608401E6}"/>
            </c:ext>
          </c:extLst>
        </c:ser>
        <c:ser>
          <c:idx val="5"/>
          <c:order val="2"/>
          <c:tx>
            <c:strRef>
              <c:f>Sheet3!$G$28</c:f>
              <c:strCache>
                <c:ptCount val="1"/>
                <c:pt idx="0">
                  <c:v>Enslev_calc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Sheet3!$A$29:$A$40</c:f>
              <c:strCache>
                <c:ptCount val="12"/>
                <c:pt idx="0">
                  <c:v>J</c:v>
                </c:pt>
                <c:pt idx="1">
                  <c:v>F</c:v>
                </c:pt>
                <c:pt idx="2">
                  <c:v>M</c:v>
                </c:pt>
                <c:pt idx="3">
                  <c:v>A</c:v>
                </c:pt>
                <c:pt idx="4">
                  <c:v>M</c:v>
                </c:pt>
                <c:pt idx="5">
                  <c:v>J</c:v>
                </c:pt>
                <c:pt idx="6">
                  <c:v>J</c:v>
                </c:pt>
                <c:pt idx="7">
                  <c:v>A</c:v>
                </c:pt>
                <c:pt idx="8">
                  <c:v>S</c:v>
                </c:pt>
                <c:pt idx="9">
                  <c:v>O</c:v>
                </c:pt>
                <c:pt idx="10">
                  <c:v>N</c:v>
                </c:pt>
                <c:pt idx="11">
                  <c:v>D</c:v>
                </c:pt>
              </c:strCache>
            </c:strRef>
          </c:cat>
          <c:val>
            <c:numRef>
              <c:f>Sheet3!$N$29:$N$40</c:f>
              <c:numCache>
                <c:formatCode>General</c:formatCode>
                <c:ptCount val="12"/>
                <c:pt idx="0">
                  <c:v>3300000</c:v>
                </c:pt>
                <c:pt idx="1">
                  <c:v>2700000</c:v>
                </c:pt>
                <c:pt idx="2">
                  <c:v>3700000</c:v>
                </c:pt>
                <c:pt idx="3">
                  <c:v>3100000</c:v>
                </c:pt>
                <c:pt idx="4">
                  <c:v>3000000</c:v>
                </c:pt>
                <c:pt idx="5">
                  <c:v>3700000</c:v>
                </c:pt>
                <c:pt idx="6">
                  <c:v>3400000</c:v>
                </c:pt>
                <c:pt idx="7">
                  <c:v>2900000</c:v>
                </c:pt>
                <c:pt idx="8">
                  <c:v>2900000</c:v>
                </c:pt>
                <c:pt idx="9">
                  <c:v>4400000</c:v>
                </c:pt>
                <c:pt idx="10">
                  <c:v>3700000</c:v>
                </c:pt>
                <c:pt idx="11">
                  <c:v>3800000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6A4-4A99-BB68-E5D7608401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6968112"/>
        <c:axId val="556967720"/>
        <c:extLst xmlns:c16r2="http://schemas.microsoft.com/office/drawing/2015/06/chart"/>
      </c:barChart>
      <c:catAx>
        <c:axId val="556968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56967720"/>
        <c:crosses val="autoZero"/>
        <c:auto val="1"/>
        <c:lblAlgn val="ctr"/>
        <c:lblOffset val="100"/>
        <c:noMultiLvlLbl val="0"/>
      </c:catAx>
      <c:valAx>
        <c:axId val="556967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56968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Vandbalance for Kolindsund</a:t>
            </a:r>
            <a:r>
              <a:rPr lang="en-US" sz="1400" b="0" i="0" u="none" strike="noStrike" baseline="0">
                <a:effectLst/>
              </a:rPr>
              <a:t>, Hedeselskabet 2001</a:t>
            </a:r>
            <a:endParaRPr lang="en-US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'[Hedeselskabet vandbalance.xlsx]År'!$B$12</c:f>
              <c:strCache>
                <c:ptCount val="1"/>
                <c:pt idx="0">
                  <c:v>1988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'[Hedeselskabet vandbalance.xlsx]År'!$C$11:$F$11</c:f>
              <c:strCache>
                <c:ptCount val="4"/>
                <c:pt idx="0">
                  <c:v>N</c:v>
                </c:pt>
                <c:pt idx="1">
                  <c:v>ET</c:v>
                </c:pt>
                <c:pt idx="2">
                  <c:v>QPS</c:v>
                </c:pt>
                <c:pt idx="3">
                  <c:v>QGW</c:v>
                </c:pt>
              </c:strCache>
            </c:strRef>
          </c:cat>
          <c:val>
            <c:numRef>
              <c:f>'[Hedeselskabet vandbalance.xlsx]År'!$C$12:$F$12</c:f>
              <c:numCache>
                <c:formatCode>0.0</c:formatCode>
                <c:ptCount val="4"/>
                <c:pt idx="0">
                  <c:v>19.74502487562188</c:v>
                </c:pt>
                <c:pt idx="1">
                  <c:v>16.480099502487558</c:v>
                </c:pt>
                <c:pt idx="2">
                  <c:v>83.519900497512452</c:v>
                </c:pt>
                <c:pt idx="3">
                  <c:v>80.25497512437812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9C-49D2-B3C2-2D6E3E5404BD}"/>
            </c:ext>
          </c:extLst>
        </c:ser>
        <c:ser>
          <c:idx val="1"/>
          <c:order val="1"/>
          <c:tx>
            <c:strRef>
              <c:f>'[Hedeselskabet vandbalance.xlsx]År'!$B$13</c:f>
              <c:strCache>
                <c:ptCount val="1"/>
                <c:pt idx="0">
                  <c:v>1989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'[Hedeselskabet vandbalance.xlsx]År'!$C$11:$F$11</c:f>
              <c:strCache>
                <c:ptCount val="4"/>
                <c:pt idx="0">
                  <c:v>N</c:v>
                </c:pt>
                <c:pt idx="1">
                  <c:v>ET</c:v>
                </c:pt>
                <c:pt idx="2">
                  <c:v>QPS</c:v>
                </c:pt>
                <c:pt idx="3">
                  <c:v>QGW</c:v>
                </c:pt>
              </c:strCache>
            </c:strRef>
          </c:cat>
          <c:val>
            <c:numRef>
              <c:f>'[Hedeselskabet vandbalance.xlsx]År'!$C$13:$F$13</c:f>
              <c:numCache>
                <c:formatCode>0.0</c:formatCode>
                <c:ptCount val="4"/>
                <c:pt idx="0">
                  <c:v>21.171941830624469</c:v>
                </c:pt>
                <c:pt idx="1">
                  <c:v>24.294268605645854</c:v>
                </c:pt>
                <c:pt idx="2">
                  <c:v>75.705731394354117</c:v>
                </c:pt>
                <c:pt idx="3">
                  <c:v>78.828058169375538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99C-49D2-B3C2-2D6E3E5404BD}"/>
            </c:ext>
          </c:extLst>
        </c:ser>
        <c:ser>
          <c:idx val="2"/>
          <c:order val="2"/>
          <c:tx>
            <c:strRef>
              <c:f>'[Hedeselskabet vandbalance.xlsx]År'!$B$14</c:f>
              <c:strCache>
                <c:ptCount val="1"/>
                <c:pt idx="0">
                  <c:v>1996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'[Hedeselskabet vandbalance.xlsx]År'!$C$11:$F$11</c:f>
              <c:strCache>
                <c:ptCount val="4"/>
                <c:pt idx="0">
                  <c:v>N</c:v>
                </c:pt>
                <c:pt idx="1">
                  <c:v>ET</c:v>
                </c:pt>
                <c:pt idx="2">
                  <c:v>QPS</c:v>
                </c:pt>
                <c:pt idx="3">
                  <c:v>QGW</c:v>
                </c:pt>
              </c:strCache>
            </c:strRef>
          </c:cat>
          <c:val>
            <c:numRef>
              <c:f>'[Hedeselskabet vandbalance.xlsx]År'!$C$14:$F$14</c:f>
              <c:numCache>
                <c:formatCode>0.0</c:formatCode>
                <c:ptCount val="4"/>
                <c:pt idx="0">
                  <c:v>19.685990338164249</c:v>
                </c:pt>
                <c:pt idx="1">
                  <c:v>20.450885668276975</c:v>
                </c:pt>
                <c:pt idx="2">
                  <c:v>79.549114331723032</c:v>
                </c:pt>
                <c:pt idx="3">
                  <c:v>80.314009661835783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99C-49D2-B3C2-2D6E3E5404BD}"/>
            </c:ext>
          </c:extLst>
        </c:ser>
        <c:ser>
          <c:idx val="3"/>
          <c:order val="3"/>
          <c:tx>
            <c:strRef>
              <c:f>'[Hedeselskabet vandbalance.xlsx]År'!$B$15</c:f>
              <c:strCache>
                <c:ptCount val="1"/>
                <c:pt idx="0">
                  <c:v>1999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'[Hedeselskabet vandbalance.xlsx]År'!$C$11:$F$11</c:f>
              <c:strCache>
                <c:ptCount val="4"/>
                <c:pt idx="0">
                  <c:v>N</c:v>
                </c:pt>
                <c:pt idx="1">
                  <c:v>ET</c:v>
                </c:pt>
                <c:pt idx="2">
                  <c:v>QPS</c:v>
                </c:pt>
                <c:pt idx="3">
                  <c:v>QGW</c:v>
                </c:pt>
              </c:strCache>
            </c:strRef>
          </c:cat>
          <c:val>
            <c:numRef>
              <c:f>'[Hedeselskabet vandbalance.xlsx]År'!$C$15:$F$15</c:f>
              <c:numCache>
                <c:formatCode>0.0</c:formatCode>
                <c:ptCount val="4"/>
                <c:pt idx="0">
                  <c:v>24.278438030560263</c:v>
                </c:pt>
                <c:pt idx="1">
                  <c:v>15.591397849462366</c:v>
                </c:pt>
                <c:pt idx="2">
                  <c:v>84.408602150537618</c:v>
                </c:pt>
                <c:pt idx="3">
                  <c:v>75.721561969439733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99C-49D2-B3C2-2D6E3E5404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1754776"/>
        <c:axId val="561755560"/>
      </c:barChart>
      <c:catAx>
        <c:axId val="561754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61755560"/>
        <c:crosses val="autoZero"/>
        <c:auto val="1"/>
        <c:lblAlgn val="ctr"/>
        <c:lblOffset val="100"/>
        <c:noMultiLvlLbl val="0"/>
      </c:catAx>
      <c:valAx>
        <c:axId val="561755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61754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da-DK"/>
    </a:p>
  </c:txPr>
  <c:externalData r:id="rId1">
    <c:autoUpdate val="0"/>
  </c:externalData>
  <c:userShapes r:id="rId2"/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4-23T12:19:31.379" idx="1">
    <p:pos x="10" y="10"/>
    <p:text>Updated table :) 
Same colors used for the projections that are driven by the same GCM because this is the largest source of uncertainty</p:text>
  </p:cm>
</p:cmLst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://www.grenaaensopland.dk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FE9931-DDDC-4CA9-AE16-738FF6D7EFC3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F96E0DA0-3CBB-43EC-A429-DD6C8DE89EF6}">
      <dgm:prSet phldrT="[Tekst]" custT="1"/>
      <dgm:spPr/>
      <dgm:t>
        <a:bodyPr/>
        <a:lstStyle/>
        <a:p>
          <a:r>
            <a:rPr lang="da-DK" sz="1200" b="1"/>
            <a:t>Fase 1. 2017-2018</a:t>
          </a:r>
        </a:p>
      </dgm:t>
    </dgm:pt>
    <dgm:pt modelId="{B2814DA6-0630-4E86-AB87-6081E56346AC}" type="parTrans" cxnId="{FDC841A8-97D6-4A15-AA75-E930DECA8A2F}">
      <dgm:prSet/>
      <dgm:spPr/>
      <dgm:t>
        <a:bodyPr/>
        <a:lstStyle/>
        <a:p>
          <a:endParaRPr lang="da-DK"/>
        </a:p>
      </dgm:t>
    </dgm:pt>
    <dgm:pt modelId="{EDA16B46-C0C4-4A51-93E6-583396A01CB0}" type="sibTrans" cxnId="{FDC841A8-97D6-4A15-AA75-E930DECA8A2F}">
      <dgm:prSet/>
      <dgm:spPr/>
      <dgm:t>
        <a:bodyPr/>
        <a:lstStyle/>
        <a:p>
          <a:endParaRPr lang="da-DK"/>
        </a:p>
      </dgm:t>
    </dgm:pt>
    <dgm:pt modelId="{2F5F3D15-122B-4FF8-A0D3-08B9D7781447}">
      <dgm:prSet phldrT="[Tekst]" custT="1"/>
      <dgm:spPr/>
      <dgm:t>
        <a:bodyPr/>
        <a:lstStyle/>
        <a:p>
          <a:r>
            <a:rPr lang="da-DK" sz="1000" b="1" dirty="0">
              <a:solidFill>
                <a:srgbClr val="00B050"/>
              </a:solidFill>
            </a:rPr>
            <a:t>Leverancer (senest 2018)</a:t>
          </a:r>
        </a:p>
        <a:p>
          <a:endParaRPr lang="da-DK" sz="400" dirty="0"/>
        </a:p>
      </dgm:t>
    </dgm:pt>
    <dgm:pt modelId="{323528CB-975E-48CC-9FAD-92102F711648}" type="parTrans" cxnId="{41433216-2A4C-493C-885F-5300E1353502}">
      <dgm:prSet/>
      <dgm:spPr/>
      <dgm:t>
        <a:bodyPr/>
        <a:lstStyle/>
        <a:p>
          <a:endParaRPr lang="da-DK"/>
        </a:p>
      </dgm:t>
    </dgm:pt>
    <dgm:pt modelId="{AA3679DC-A1DF-43EC-8053-12690902C435}" type="sibTrans" cxnId="{41433216-2A4C-493C-885F-5300E1353502}">
      <dgm:prSet/>
      <dgm:spPr/>
      <dgm:t>
        <a:bodyPr/>
        <a:lstStyle/>
        <a:p>
          <a:endParaRPr lang="da-DK"/>
        </a:p>
      </dgm:t>
    </dgm:pt>
    <dgm:pt modelId="{69B2FCE5-6072-4F03-8F10-2E94ABB0C2A8}">
      <dgm:prSet phldrT="[Tekst]" custT="1"/>
      <dgm:spPr/>
      <dgm:t>
        <a:bodyPr/>
        <a:lstStyle/>
        <a:p>
          <a:r>
            <a:rPr lang="da-DK" sz="1200" b="1"/>
            <a:t>Fase 2. 2019-2020 </a:t>
          </a:r>
        </a:p>
      </dgm:t>
    </dgm:pt>
    <dgm:pt modelId="{F68DF53B-C338-4077-B5E1-ED0656CAD03F}" type="parTrans" cxnId="{130E581C-BA4A-4451-B648-869548788B6F}">
      <dgm:prSet/>
      <dgm:spPr/>
      <dgm:t>
        <a:bodyPr/>
        <a:lstStyle/>
        <a:p>
          <a:endParaRPr lang="da-DK"/>
        </a:p>
      </dgm:t>
    </dgm:pt>
    <dgm:pt modelId="{3D8E6DBC-058E-4D13-8735-D95B57891860}" type="sibTrans" cxnId="{130E581C-BA4A-4451-B648-869548788B6F}">
      <dgm:prSet/>
      <dgm:spPr/>
      <dgm:t>
        <a:bodyPr/>
        <a:lstStyle/>
        <a:p>
          <a:endParaRPr lang="da-DK"/>
        </a:p>
      </dgm:t>
    </dgm:pt>
    <dgm:pt modelId="{5B10371D-5CDA-4C8D-A59B-BE97AD226951}">
      <dgm:prSet phldrT="[Tekst]" custT="1"/>
      <dgm:spPr/>
      <dgm:t>
        <a:bodyPr/>
        <a:lstStyle/>
        <a:p>
          <a:r>
            <a:rPr lang="da-DK" sz="1000" b="1" dirty="0">
              <a:solidFill>
                <a:srgbClr val="00B050"/>
              </a:solidFill>
            </a:rPr>
            <a:t>Leverancer (senest 2020)</a:t>
          </a:r>
          <a:endParaRPr lang="da-DK" sz="500" b="1" dirty="0">
            <a:solidFill>
              <a:srgbClr val="00B050"/>
            </a:solidFill>
          </a:endParaRPr>
        </a:p>
        <a:p>
          <a:endParaRPr lang="da-DK" sz="500" b="1" dirty="0">
            <a:solidFill>
              <a:srgbClr val="00B050"/>
            </a:solidFill>
          </a:endParaRPr>
        </a:p>
        <a:p>
          <a:r>
            <a:rPr lang="da-DK" sz="900" dirty="0" smtClean="0"/>
            <a:t>Udarbejdelse </a:t>
          </a:r>
          <a:r>
            <a:rPr lang="da-DK" sz="900" dirty="0"/>
            <a:t>af en hydrologisk model for vandbalancen i Grenåens opland, hvor der opstilles passende 0-scenarier og mulige løsningsscenarier for klimatilpasning af området. </a:t>
          </a:r>
        </a:p>
        <a:p>
          <a:endParaRPr lang="da-DK" sz="900" dirty="0"/>
        </a:p>
        <a:p>
          <a:r>
            <a:rPr lang="da-DK" sz="900" dirty="0"/>
            <a:t>Der udarbejdes en </a:t>
          </a:r>
          <a:r>
            <a:rPr lang="da-DK" sz="900" dirty="0" err="1"/>
            <a:t>cost</a:t>
          </a:r>
          <a:r>
            <a:rPr lang="da-DK" sz="900" dirty="0"/>
            <a:t> benefit analyse som en udviklingsopgave, hvor områdets potentialer og værdier belyses ved de forskellige scenarier beskrevet i </a:t>
          </a:r>
          <a:r>
            <a:rPr lang="da-DK" sz="900" dirty="0" smtClean="0"/>
            <a:t>modellen</a:t>
          </a:r>
        </a:p>
        <a:p>
          <a:endParaRPr lang="da-DK" sz="900" dirty="0" smtClean="0"/>
        </a:p>
        <a:p>
          <a:r>
            <a:rPr lang="da-DK" sz="900" dirty="0" smtClean="0"/>
            <a:t>Forberede fase 3</a:t>
          </a:r>
          <a:endParaRPr lang="da-DK" sz="900" dirty="0"/>
        </a:p>
        <a:p>
          <a:endParaRPr lang="da-DK" sz="600" dirty="0"/>
        </a:p>
      </dgm:t>
    </dgm:pt>
    <dgm:pt modelId="{54210A63-FF4C-4AFF-87DD-69534E87659E}" type="parTrans" cxnId="{44CB8921-EA6F-4F2E-8166-FAE4619B69A6}">
      <dgm:prSet/>
      <dgm:spPr/>
      <dgm:t>
        <a:bodyPr/>
        <a:lstStyle/>
        <a:p>
          <a:endParaRPr lang="da-DK"/>
        </a:p>
      </dgm:t>
    </dgm:pt>
    <dgm:pt modelId="{6A67CB6E-E9B6-48C6-A9DB-57DF1E4D1568}" type="sibTrans" cxnId="{44CB8921-EA6F-4F2E-8166-FAE4619B69A6}">
      <dgm:prSet/>
      <dgm:spPr/>
      <dgm:t>
        <a:bodyPr/>
        <a:lstStyle/>
        <a:p>
          <a:endParaRPr lang="da-DK"/>
        </a:p>
      </dgm:t>
    </dgm:pt>
    <dgm:pt modelId="{9C5C9D21-8746-485A-83BF-59B65B46C9D0}">
      <dgm:prSet phldrT="[Tekst]" custT="1"/>
      <dgm:spPr/>
      <dgm:t>
        <a:bodyPr/>
        <a:lstStyle/>
        <a:p>
          <a:r>
            <a:rPr lang="da-DK" sz="1200" b="1"/>
            <a:t>Fase 3. 2020-2022</a:t>
          </a:r>
        </a:p>
      </dgm:t>
    </dgm:pt>
    <dgm:pt modelId="{6AA6426E-F80F-4177-880E-600100FA6FF6}" type="parTrans" cxnId="{9250C96B-A8ED-4E15-BB93-4CB8676C2C4E}">
      <dgm:prSet/>
      <dgm:spPr/>
      <dgm:t>
        <a:bodyPr/>
        <a:lstStyle/>
        <a:p>
          <a:endParaRPr lang="da-DK"/>
        </a:p>
      </dgm:t>
    </dgm:pt>
    <dgm:pt modelId="{FAB4F1E2-F91F-43F4-9337-5A811B284D20}" type="sibTrans" cxnId="{9250C96B-A8ED-4E15-BB93-4CB8676C2C4E}">
      <dgm:prSet/>
      <dgm:spPr/>
      <dgm:t>
        <a:bodyPr/>
        <a:lstStyle/>
        <a:p>
          <a:endParaRPr lang="da-DK"/>
        </a:p>
      </dgm:t>
    </dgm:pt>
    <dgm:pt modelId="{A692CF35-5107-4AC1-AA95-1548FFE6C35B}">
      <dgm:prSet phldrT="[Tekst]" custT="1"/>
      <dgm:spPr/>
      <dgm:t>
        <a:bodyPr/>
        <a:lstStyle/>
        <a:p>
          <a:r>
            <a:rPr lang="da-DK" sz="1000" b="1">
              <a:solidFill>
                <a:srgbClr val="00B050"/>
              </a:solidFill>
            </a:rPr>
            <a:t>Leverancer (senest 2022)</a:t>
          </a:r>
        </a:p>
        <a:p>
          <a:endParaRPr lang="da-DK" sz="900"/>
        </a:p>
        <a:p>
          <a:r>
            <a:rPr lang="da-DK" sz="900"/>
            <a:t>Der udarbejdes på baggrund af den hydrologiske model og cost benefit analysen en samlet strategi for Grenåens opland på tværs af Syddjurs og Norddjurs Kommune</a:t>
          </a:r>
        </a:p>
      </dgm:t>
    </dgm:pt>
    <dgm:pt modelId="{BA04822B-CDE8-43FE-B7BD-5CA9A95B41B4}" type="parTrans" cxnId="{B7BD4335-E275-4430-8A51-403196A4CF15}">
      <dgm:prSet/>
      <dgm:spPr/>
      <dgm:t>
        <a:bodyPr/>
        <a:lstStyle/>
        <a:p>
          <a:endParaRPr lang="da-DK"/>
        </a:p>
      </dgm:t>
    </dgm:pt>
    <dgm:pt modelId="{83A87309-C3C9-43EA-A10F-424446358702}" type="sibTrans" cxnId="{B7BD4335-E275-4430-8A51-403196A4CF15}">
      <dgm:prSet/>
      <dgm:spPr/>
      <dgm:t>
        <a:bodyPr/>
        <a:lstStyle/>
        <a:p>
          <a:endParaRPr lang="da-DK"/>
        </a:p>
      </dgm:t>
    </dgm:pt>
    <dgm:pt modelId="{EFCF8F9B-AE2E-46CC-9C33-04A3CCC73D2E}">
      <dgm:prSet custT="1"/>
      <dgm:spPr/>
      <dgm:t>
        <a:bodyPr/>
        <a:lstStyle/>
        <a:p>
          <a:r>
            <a:rPr lang="da-DK" sz="900" dirty="0" smtClean="0"/>
            <a:t>Involvering af </a:t>
          </a:r>
          <a:r>
            <a:rPr lang="da-DK" sz="900" dirty="0"/>
            <a:t>interessenter</a:t>
          </a:r>
        </a:p>
        <a:p>
          <a:endParaRPr lang="da-DK" sz="900" dirty="0"/>
        </a:p>
        <a:p>
          <a:r>
            <a:rPr lang="da-DK" sz="900" dirty="0">
              <a:hlinkClick xmlns:r="http://schemas.openxmlformats.org/officeDocument/2006/relationships" r:id="rId1"/>
            </a:rPr>
            <a:t>Hjemmeside med dialogportal</a:t>
          </a:r>
          <a:endParaRPr lang="da-DK" sz="800" dirty="0"/>
        </a:p>
        <a:p>
          <a:endParaRPr lang="da-DK" sz="800" dirty="0"/>
        </a:p>
        <a:p>
          <a:r>
            <a:rPr lang="da-DK" sz="900" dirty="0"/>
            <a:t>Dataindsamling til grundlag for  udarbejdelse af hydraulisk model med klimatilpasningsscenarier med en teknisk rapport</a:t>
          </a:r>
        </a:p>
        <a:p>
          <a:endParaRPr lang="da-DK" sz="900" dirty="0"/>
        </a:p>
        <a:p>
          <a:r>
            <a:rPr lang="da-DK" sz="900" dirty="0"/>
            <a:t>Udarbejdelse af </a:t>
          </a:r>
          <a:r>
            <a:rPr lang="da-DK" sz="900" dirty="0" smtClean="0"/>
            <a:t>udbudsmateriale</a:t>
          </a:r>
        </a:p>
        <a:p>
          <a:endParaRPr lang="da-DK" sz="900" dirty="0" smtClean="0"/>
        </a:p>
        <a:p>
          <a:r>
            <a:rPr lang="da-DK" sz="900" dirty="0" smtClean="0"/>
            <a:t>Forberede fase 2</a:t>
          </a:r>
          <a:endParaRPr lang="da-DK" sz="900" dirty="0"/>
        </a:p>
      </dgm:t>
    </dgm:pt>
    <dgm:pt modelId="{6C153600-D14C-4574-92A0-A06E0D8E0B78}" type="parTrans" cxnId="{FEFA6D08-B40B-472E-B3EA-B146EEF81C63}">
      <dgm:prSet/>
      <dgm:spPr/>
      <dgm:t>
        <a:bodyPr/>
        <a:lstStyle/>
        <a:p>
          <a:endParaRPr lang="da-DK"/>
        </a:p>
      </dgm:t>
    </dgm:pt>
    <dgm:pt modelId="{77AC51EF-A8C7-4224-AA27-764E0B8945E9}" type="sibTrans" cxnId="{FEFA6D08-B40B-472E-B3EA-B146EEF81C63}">
      <dgm:prSet/>
      <dgm:spPr/>
      <dgm:t>
        <a:bodyPr/>
        <a:lstStyle/>
        <a:p>
          <a:endParaRPr lang="da-DK"/>
        </a:p>
      </dgm:t>
    </dgm:pt>
    <dgm:pt modelId="{C8641F9F-D745-4246-BF77-E51C611F20AD}" type="pres">
      <dgm:prSet presAssocID="{75FE9931-DDDC-4CA9-AE16-738FF6D7EFC3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da-DK"/>
        </a:p>
      </dgm:t>
    </dgm:pt>
    <dgm:pt modelId="{AB9990F5-1DA2-43DC-B8D5-9BDDDBF4C8C1}" type="pres">
      <dgm:prSet presAssocID="{F96E0DA0-3CBB-43EC-A429-DD6C8DE89EF6}" presName="parentText1" presStyleLbl="node1" presStyleIdx="0" presStyleCnt="3" custScaleY="82132" custLinFactNeighborX="-290" custLinFactNeighborY="-1428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D5E8CDD7-8B5D-42DF-B33C-D92BE6129FAA}" type="pres">
      <dgm:prSet presAssocID="{F96E0DA0-3CBB-43EC-A429-DD6C8DE89EF6}" presName="childText1" presStyleLbl="solidAlignAcc1" presStyleIdx="0" presStyleCnt="3" custScaleX="98896" custScaleY="172177" custLinFactNeighborX="727" custLinFactNeighborY="243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8F1933C2-A084-497B-8892-455E8F90AA1F}" type="pres">
      <dgm:prSet presAssocID="{69B2FCE5-6072-4F03-8F10-2E94ABB0C2A8}" presName="parentText2" presStyleLbl="node1" presStyleIdx="1" presStyleCnt="3" custScaleY="81992" custLinFactNeighborX="433" custLinFactNeighborY="-285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5C3A6CDD-EDEC-4FA5-BA63-0078DAFD1226}" type="pres">
      <dgm:prSet presAssocID="{69B2FCE5-6072-4F03-8F10-2E94ABB0C2A8}" presName="childText2" presStyleLbl="solidAlignAcc1" presStyleIdx="1" presStyleCnt="3" custScaleX="97698" custScaleY="161245" custLinFactNeighborX="-675" custLinFactNeighborY="197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3D87F4BE-870F-4F2A-805B-F45E3BA9F444}" type="pres">
      <dgm:prSet presAssocID="{9C5C9D21-8746-485A-83BF-59B65B46C9D0}" presName="parentText3" presStyleLbl="node1" presStyleIdx="2" presStyleCnt="3" custScaleY="82880" custLinFactNeighborX="-1225" custLinFactNeighborY="-1292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A430C684-ED35-41D6-B99F-E817015CADE2}" type="pres">
      <dgm:prSet presAssocID="{9C5C9D21-8746-485A-83BF-59B65B46C9D0}" presName="childText3" presStyleLbl="solidAlignAcc1" presStyleIdx="2" presStyleCnt="3" custScaleX="100006" custScaleY="153083" custLinFactNeighborX="-1542" custLinFactNeighborY="151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9231F04D-8519-498C-A334-0C2875B88859}" type="presOf" srcId="{5B10371D-5CDA-4C8D-A59B-BE97AD226951}" destId="{5C3A6CDD-EDEC-4FA5-BA63-0078DAFD1226}" srcOrd="0" destOrd="0" presId="urn:microsoft.com/office/officeart/2009/3/layout/IncreasingArrowsProcess"/>
    <dgm:cxn modelId="{FEFA6D08-B40B-472E-B3EA-B146EEF81C63}" srcId="{F96E0DA0-3CBB-43EC-A429-DD6C8DE89EF6}" destId="{EFCF8F9B-AE2E-46CC-9C33-04A3CCC73D2E}" srcOrd="1" destOrd="0" parTransId="{6C153600-D14C-4574-92A0-A06E0D8E0B78}" sibTransId="{77AC51EF-A8C7-4224-AA27-764E0B8945E9}"/>
    <dgm:cxn modelId="{8115F9CE-AFDB-4C68-B2F6-1186D9749249}" type="presOf" srcId="{75FE9931-DDDC-4CA9-AE16-738FF6D7EFC3}" destId="{C8641F9F-D745-4246-BF77-E51C611F20AD}" srcOrd="0" destOrd="0" presId="urn:microsoft.com/office/officeart/2009/3/layout/IncreasingArrowsProcess"/>
    <dgm:cxn modelId="{674BA7DF-4E87-4679-BA0B-D8023ED3D3FB}" type="presOf" srcId="{EFCF8F9B-AE2E-46CC-9C33-04A3CCC73D2E}" destId="{D5E8CDD7-8B5D-42DF-B33C-D92BE6129FAA}" srcOrd="0" destOrd="1" presId="urn:microsoft.com/office/officeart/2009/3/layout/IncreasingArrowsProcess"/>
    <dgm:cxn modelId="{EE422F44-DC46-4C51-8A17-F2774EE4EA01}" type="presOf" srcId="{A692CF35-5107-4AC1-AA95-1548FFE6C35B}" destId="{A430C684-ED35-41D6-B99F-E817015CADE2}" srcOrd="0" destOrd="0" presId="urn:microsoft.com/office/officeart/2009/3/layout/IncreasingArrowsProcess"/>
    <dgm:cxn modelId="{C6978331-9EAE-4D25-8BF3-8035C5E6EA05}" type="presOf" srcId="{9C5C9D21-8746-485A-83BF-59B65B46C9D0}" destId="{3D87F4BE-870F-4F2A-805B-F45E3BA9F444}" srcOrd="0" destOrd="0" presId="urn:microsoft.com/office/officeart/2009/3/layout/IncreasingArrowsProcess"/>
    <dgm:cxn modelId="{41433216-2A4C-493C-885F-5300E1353502}" srcId="{F96E0DA0-3CBB-43EC-A429-DD6C8DE89EF6}" destId="{2F5F3D15-122B-4FF8-A0D3-08B9D7781447}" srcOrd="0" destOrd="0" parTransId="{323528CB-975E-48CC-9FAD-92102F711648}" sibTransId="{AA3679DC-A1DF-43EC-8053-12690902C435}"/>
    <dgm:cxn modelId="{130E581C-BA4A-4451-B648-869548788B6F}" srcId="{75FE9931-DDDC-4CA9-AE16-738FF6D7EFC3}" destId="{69B2FCE5-6072-4F03-8F10-2E94ABB0C2A8}" srcOrd="1" destOrd="0" parTransId="{F68DF53B-C338-4077-B5E1-ED0656CAD03F}" sibTransId="{3D8E6DBC-058E-4D13-8735-D95B57891860}"/>
    <dgm:cxn modelId="{FDC841A8-97D6-4A15-AA75-E930DECA8A2F}" srcId="{75FE9931-DDDC-4CA9-AE16-738FF6D7EFC3}" destId="{F96E0DA0-3CBB-43EC-A429-DD6C8DE89EF6}" srcOrd="0" destOrd="0" parTransId="{B2814DA6-0630-4E86-AB87-6081E56346AC}" sibTransId="{EDA16B46-C0C4-4A51-93E6-583396A01CB0}"/>
    <dgm:cxn modelId="{9250C96B-A8ED-4E15-BB93-4CB8676C2C4E}" srcId="{75FE9931-DDDC-4CA9-AE16-738FF6D7EFC3}" destId="{9C5C9D21-8746-485A-83BF-59B65B46C9D0}" srcOrd="2" destOrd="0" parTransId="{6AA6426E-F80F-4177-880E-600100FA6FF6}" sibTransId="{FAB4F1E2-F91F-43F4-9337-5A811B284D20}"/>
    <dgm:cxn modelId="{32B8D497-CECD-4E9D-BC30-B8D776F98FEB}" type="presOf" srcId="{F96E0DA0-3CBB-43EC-A429-DD6C8DE89EF6}" destId="{AB9990F5-1DA2-43DC-B8D5-9BDDDBF4C8C1}" srcOrd="0" destOrd="0" presId="urn:microsoft.com/office/officeart/2009/3/layout/IncreasingArrowsProcess"/>
    <dgm:cxn modelId="{18A17DD3-5EED-4923-9BA4-F28366F1D06A}" type="presOf" srcId="{2F5F3D15-122B-4FF8-A0D3-08B9D7781447}" destId="{D5E8CDD7-8B5D-42DF-B33C-D92BE6129FAA}" srcOrd="0" destOrd="0" presId="urn:microsoft.com/office/officeart/2009/3/layout/IncreasingArrowsProcess"/>
    <dgm:cxn modelId="{44CB8921-EA6F-4F2E-8166-FAE4619B69A6}" srcId="{69B2FCE5-6072-4F03-8F10-2E94ABB0C2A8}" destId="{5B10371D-5CDA-4C8D-A59B-BE97AD226951}" srcOrd="0" destOrd="0" parTransId="{54210A63-FF4C-4AFF-87DD-69534E87659E}" sibTransId="{6A67CB6E-E9B6-48C6-A9DB-57DF1E4D1568}"/>
    <dgm:cxn modelId="{B7BD4335-E275-4430-8A51-403196A4CF15}" srcId="{9C5C9D21-8746-485A-83BF-59B65B46C9D0}" destId="{A692CF35-5107-4AC1-AA95-1548FFE6C35B}" srcOrd="0" destOrd="0" parTransId="{BA04822B-CDE8-43FE-B7BD-5CA9A95B41B4}" sibTransId="{83A87309-C3C9-43EA-A10F-424446358702}"/>
    <dgm:cxn modelId="{4CA6A026-FF8E-401D-A575-2E7C34CC2819}" type="presOf" srcId="{69B2FCE5-6072-4F03-8F10-2E94ABB0C2A8}" destId="{8F1933C2-A084-497B-8892-455E8F90AA1F}" srcOrd="0" destOrd="0" presId="urn:microsoft.com/office/officeart/2009/3/layout/IncreasingArrowsProcess"/>
    <dgm:cxn modelId="{9CE03903-2109-4D0D-AAE3-BDE2EB754684}" type="presParOf" srcId="{C8641F9F-D745-4246-BF77-E51C611F20AD}" destId="{AB9990F5-1DA2-43DC-B8D5-9BDDDBF4C8C1}" srcOrd="0" destOrd="0" presId="urn:microsoft.com/office/officeart/2009/3/layout/IncreasingArrowsProcess"/>
    <dgm:cxn modelId="{C962451C-7629-4C6F-89D8-961BD2B2E10B}" type="presParOf" srcId="{C8641F9F-D745-4246-BF77-E51C611F20AD}" destId="{D5E8CDD7-8B5D-42DF-B33C-D92BE6129FAA}" srcOrd="1" destOrd="0" presId="urn:microsoft.com/office/officeart/2009/3/layout/IncreasingArrowsProcess"/>
    <dgm:cxn modelId="{2FCD90E2-D445-4DDE-B795-79018B23DD9A}" type="presParOf" srcId="{C8641F9F-D745-4246-BF77-E51C611F20AD}" destId="{8F1933C2-A084-497B-8892-455E8F90AA1F}" srcOrd="2" destOrd="0" presId="urn:microsoft.com/office/officeart/2009/3/layout/IncreasingArrowsProcess"/>
    <dgm:cxn modelId="{4BDB2B10-5E82-45E3-AE36-954B346660EC}" type="presParOf" srcId="{C8641F9F-D745-4246-BF77-E51C611F20AD}" destId="{5C3A6CDD-EDEC-4FA5-BA63-0078DAFD1226}" srcOrd="3" destOrd="0" presId="urn:microsoft.com/office/officeart/2009/3/layout/IncreasingArrowsProcess"/>
    <dgm:cxn modelId="{C98D2867-9D2D-4D3D-B6F3-4E15A86391ED}" type="presParOf" srcId="{C8641F9F-D745-4246-BF77-E51C611F20AD}" destId="{3D87F4BE-870F-4F2A-805B-F45E3BA9F444}" srcOrd="4" destOrd="0" presId="urn:microsoft.com/office/officeart/2009/3/layout/IncreasingArrowsProcess"/>
    <dgm:cxn modelId="{194A9BB2-9203-41B9-A545-2C26DFC4C8D2}" type="presParOf" srcId="{C8641F9F-D745-4246-BF77-E51C611F20AD}" destId="{A430C684-ED35-41D6-B99F-E817015CADE2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0.11912</cdr:x>
      <cdr:y>0.15914</cdr:y>
    </cdr:from>
    <cdr:to>
      <cdr:x>0.97641</cdr:x>
      <cdr:y>0.95093</cdr:y>
    </cdr:to>
    <cdr:grpSp>
      <cdr:nvGrpSpPr>
        <cdr:cNvPr id="6" name="Gruppe 5"/>
        <cdr:cNvGrpSpPr/>
      </cdr:nvGrpSpPr>
      <cdr:grpSpPr>
        <a:xfrm xmlns:a="http://schemas.openxmlformats.org/drawingml/2006/main">
          <a:off x="726156" y="785189"/>
          <a:ext cx="5226039" cy="3906652"/>
          <a:chOff x="726142" y="785190"/>
          <a:chExt cx="5226056" cy="3906634"/>
        </a:xfrm>
      </cdr:grpSpPr>
      <cdr:sp macro="" textlink="">
        <cdr:nvSpPr>
          <cdr:cNvPr id="2" name="Rektangel 1"/>
          <cdr:cNvSpPr/>
        </cdr:nvSpPr>
        <cdr:spPr>
          <a:xfrm xmlns:a="http://schemas.openxmlformats.org/drawingml/2006/main">
            <a:off x="726142" y="2997408"/>
            <a:ext cx="1196594" cy="1694416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19050">
            <a:solidFill>
              <a:srgbClr val="FF0000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da-DK"/>
          </a:p>
        </cdr:txBody>
      </cdr:sp>
      <cdr:sp macro="" textlink="">
        <cdr:nvSpPr>
          <cdr:cNvPr id="3" name="Rektangel 2"/>
          <cdr:cNvSpPr/>
        </cdr:nvSpPr>
        <cdr:spPr>
          <a:xfrm xmlns:a="http://schemas.openxmlformats.org/drawingml/2006/main">
            <a:off x="4755604" y="785190"/>
            <a:ext cx="1196594" cy="3906633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19050" cap="flat" cmpd="sng" algn="ctr">
            <a:solidFill>
              <a:srgbClr val="FF0000"/>
            </a:solidFill>
            <a:prstDash val="solid"/>
            <a:miter lim="800000"/>
          </a:ln>
          <a:effectLst xmlns:a="http://schemas.openxmlformats.org/drawingml/2006/main"/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rgbClr val="FFFFFF"/>
                </a:solidFill>
                <a:latin typeface="Calibri"/>
              </a:defRPr>
            </a:lvl1pPr>
            <a:lvl2pPr marL="457200" indent="0">
              <a:defRPr sz="1100">
                <a:solidFill>
                  <a:srgbClr val="FFFFFF"/>
                </a:solidFill>
                <a:latin typeface="Calibri"/>
              </a:defRPr>
            </a:lvl2pPr>
            <a:lvl3pPr marL="914400" indent="0">
              <a:defRPr sz="1100">
                <a:solidFill>
                  <a:srgbClr val="FFFFFF"/>
                </a:solidFill>
                <a:latin typeface="Calibri"/>
              </a:defRPr>
            </a:lvl3pPr>
            <a:lvl4pPr marL="1371600" indent="0">
              <a:defRPr sz="1100">
                <a:solidFill>
                  <a:srgbClr val="FFFFFF"/>
                </a:solidFill>
                <a:latin typeface="Calibri"/>
              </a:defRPr>
            </a:lvl4pPr>
            <a:lvl5pPr marL="1828800" indent="0">
              <a:defRPr sz="1100">
                <a:solidFill>
                  <a:srgbClr val="FFFFFF"/>
                </a:solidFill>
                <a:latin typeface="Calibri"/>
              </a:defRPr>
            </a:lvl5pPr>
            <a:lvl6pPr marL="2286000" indent="0">
              <a:defRPr sz="1100">
                <a:solidFill>
                  <a:srgbClr val="FFFFFF"/>
                </a:solidFill>
                <a:latin typeface="Calibri"/>
              </a:defRPr>
            </a:lvl6pPr>
            <a:lvl7pPr marL="2743200" indent="0">
              <a:defRPr sz="1100">
                <a:solidFill>
                  <a:srgbClr val="FFFFFF"/>
                </a:solidFill>
                <a:latin typeface="Calibri"/>
              </a:defRPr>
            </a:lvl7pPr>
            <a:lvl8pPr marL="3200400" indent="0">
              <a:defRPr sz="1100">
                <a:solidFill>
                  <a:srgbClr val="FFFFFF"/>
                </a:solidFill>
                <a:latin typeface="Calibri"/>
              </a:defRPr>
            </a:lvl8pPr>
            <a:lvl9pPr marL="3657600" indent="0">
              <a:defRPr sz="1100">
                <a:solidFill>
                  <a:srgbClr val="FFFFFF"/>
                </a:solidFill>
                <a:latin typeface="Calibri"/>
              </a:defRPr>
            </a:lvl9pPr>
          </a:lstStyle>
          <a:p xmlns:a="http://schemas.openxmlformats.org/drawingml/2006/main">
            <a:endParaRPr lang="da-DK"/>
          </a:p>
        </cdr:txBody>
      </cdr:sp>
    </cdr:grpSp>
  </cdr:relSizeAnchor>
  <cdr:relSizeAnchor xmlns:cdr="http://schemas.openxmlformats.org/drawingml/2006/chartDrawing">
    <cdr:from>
      <cdr:x>0.34076</cdr:x>
      <cdr:y>0.13094</cdr:y>
    </cdr:from>
    <cdr:to>
      <cdr:x>0.74738</cdr:x>
      <cdr:y>0.95093</cdr:y>
    </cdr:to>
    <cdr:grpSp>
      <cdr:nvGrpSpPr>
        <cdr:cNvPr id="7" name="Gruppe 6"/>
        <cdr:cNvGrpSpPr/>
      </cdr:nvGrpSpPr>
      <cdr:grpSpPr>
        <a:xfrm xmlns:a="http://schemas.openxmlformats.org/drawingml/2006/main">
          <a:off x="2077273" y="646051"/>
          <a:ext cx="2478755" cy="4045790"/>
          <a:chOff x="2077279" y="646042"/>
          <a:chExt cx="2478741" cy="4045782"/>
        </a:xfrm>
      </cdr:grpSpPr>
      <cdr:sp macro="" textlink="">
        <cdr:nvSpPr>
          <cdr:cNvPr id="4" name="Rektangel 3"/>
          <cdr:cNvSpPr/>
        </cdr:nvSpPr>
        <cdr:spPr>
          <a:xfrm xmlns:a="http://schemas.openxmlformats.org/drawingml/2006/main">
            <a:off x="2077279" y="2997408"/>
            <a:ext cx="1196594" cy="1694416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190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 xmlns:a="http://schemas.openxmlformats.org/drawingml/2006/main"/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rgbClr val="FFFFFF"/>
                </a:solidFill>
                <a:latin typeface="Calibri"/>
              </a:defRPr>
            </a:lvl1pPr>
            <a:lvl2pPr marL="457200" indent="0">
              <a:defRPr sz="1100">
                <a:solidFill>
                  <a:srgbClr val="FFFFFF"/>
                </a:solidFill>
                <a:latin typeface="Calibri"/>
              </a:defRPr>
            </a:lvl2pPr>
            <a:lvl3pPr marL="914400" indent="0">
              <a:defRPr sz="1100">
                <a:solidFill>
                  <a:srgbClr val="FFFFFF"/>
                </a:solidFill>
                <a:latin typeface="Calibri"/>
              </a:defRPr>
            </a:lvl3pPr>
            <a:lvl4pPr marL="1371600" indent="0">
              <a:defRPr sz="1100">
                <a:solidFill>
                  <a:srgbClr val="FFFFFF"/>
                </a:solidFill>
                <a:latin typeface="Calibri"/>
              </a:defRPr>
            </a:lvl4pPr>
            <a:lvl5pPr marL="1828800" indent="0">
              <a:defRPr sz="1100">
                <a:solidFill>
                  <a:srgbClr val="FFFFFF"/>
                </a:solidFill>
                <a:latin typeface="Calibri"/>
              </a:defRPr>
            </a:lvl5pPr>
            <a:lvl6pPr marL="2286000" indent="0">
              <a:defRPr sz="1100">
                <a:solidFill>
                  <a:srgbClr val="FFFFFF"/>
                </a:solidFill>
                <a:latin typeface="Calibri"/>
              </a:defRPr>
            </a:lvl6pPr>
            <a:lvl7pPr marL="2743200" indent="0">
              <a:defRPr sz="1100">
                <a:solidFill>
                  <a:srgbClr val="FFFFFF"/>
                </a:solidFill>
                <a:latin typeface="Calibri"/>
              </a:defRPr>
            </a:lvl7pPr>
            <a:lvl8pPr marL="3200400" indent="0">
              <a:defRPr sz="1100">
                <a:solidFill>
                  <a:srgbClr val="FFFFFF"/>
                </a:solidFill>
                <a:latin typeface="Calibri"/>
              </a:defRPr>
            </a:lvl8pPr>
            <a:lvl9pPr marL="3657600" indent="0">
              <a:defRPr sz="1100">
                <a:solidFill>
                  <a:srgbClr val="FFFFFF"/>
                </a:solidFill>
                <a:latin typeface="Calibri"/>
              </a:defRPr>
            </a:lvl9pPr>
          </a:lstStyle>
          <a:p xmlns:a="http://schemas.openxmlformats.org/drawingml/2006/main">
            <a:endParaRPr lang="da-DK"/>
          </a:p>
        </cdr:txBody>
      </cdr:sp>
      <cdr:sp macro="" textlink="">
        <cdr:nvSpPr>
          <cdr:cNvPr id="5" name="Rektangel 4"/>
          <cdr:cNvSpPr/>
        </cdr:nvSpPr>
        <cdr:spPr>
          <a:xfrm xmlns:a="http://schemas.openxmlformats.org/drawingml/2006/main">
            <a:off x="3359426" y="646042"/>
            <a:ext cx="1196594" cy="4045781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19050" cap="flat" cmpd="sng" algn="ctr">
            <a:solidFill>
              <a:srgbClr val="0097C4">
                <a:lumMod val="60000"/>
                <a:lumOff val="40000"/>
              </a:srgbClr>
            </a:solidFill>
            <a:prstDash val="solid"/>
            <a:miter lim="800000"/>
          </a:ln>
          <a:effectLst xmlns:a="http://schemas.openxmlformats.org/drawingml/2006/main"/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rgbClr val="FFFFFF"/>
                </a:solidFill>
                <a:latin typeface="Calibri"/>
              </a:defRPr>
            </a:lvl1pPr>
            <a:lvl2pPr marL="457200" indent="0">
              <a:defRPr sz="1100">
                <a:solidFill>
                  <a:srgbClr val="FFFFFF"/>
                </a:solidFill>
                <a:latin typeface="Calibri"/>
              </a:defRPr>
            </a:lvl2pPr>
            <a:lvl3pPr marL="914400" indent="0">
              <a:defRPr sz="1100">
                <a:solidFill>
                  <a:srgbClr val="FFFFFF"/>
                </a:solidFill>
                <a:latin typeface="Calibri"/>
              </a:defRPr>
            </a:lvl3pPr>
            <a:lvl4pPr marL="1371600" indent="0">
              <a:defRPr sz="1100">
                <a:solidFill>
                  <a:srgbClr val="FFFFFF"/>
                </a:solidFill>
                <a:latin typeface="Calibri"/>
              </a:defRPr>
            </a:lvl4pPr>
            <a:lvl5pPr marL="1828800" indent="0">
              <a:defRPr sz="1100">
                <a:solidFill>
                  <a:srgbClr val="FFFFFF"/>
                </a:solidFill>
                <a:latin typeface="Calibri"/>
              </a:defRPr>
            </a:lvl5pPr>
            <a:lvl6pPr marL="2286000" indent="0">
              <a:defRPr sz="1100">
                <a:solidFill>
                  <a:srgbClr val="FFFFFF"/>
                </a:solidFill>
                <a:latin typeface="Calibri"/>
              </a:defRPr>
            </a:lvl6pPr>
            <a:lvl7pPr marL="2743200" indent="0">
              <a:defRPr sz="1100">
                <a:solidFill>
                  <a:srgbClr val="FFFFFF"/>
                </a:solidFill>
                <a:latin typeface="Calibri"/>
              </a:defRPr>
            </a:lvl7pPr>
            <a:lvl8pPr marL="3200400" indent="0">
              <a:defRPr sz="1100">
                <a:solidFill>
                  <a:srgbClr val="FFFFFF"/>
                </a:solidFill>
                <a:latin typeface="Calibri"/>
              </a:defRPr>
            </a:lvl8pPr>
            <a:lvl9pPr marL="3657600" indent="0">
              <a:defRPr sz="1100">
                <a:solidFill>
                  <a:srgbClr val="FFFFFF"/>
                </a:solidFill>
                <a:latin typeface="Calibri"/>
              </a:defRPr>
            </a:lvl9pPr>
          </a:lstStyle>
          <a:p xmlns:a="http://schemas.openxmlformats.org/drawingml/2006/main">
            <a:endParaRPr lang="da-DK"/>
          </a:p>
        </cdr:txBody>
      </cdr: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5A978-E123-474C-94A8-DF3450529408}" type="datetimeFigureOut">
              <a:rPr lang="da-DK" smtClean="0"/>
              <a:t>14-02-2020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3FC82-D214-40E2-A609-17D22BF337C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8277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3FC82-D214-40E2-A609-17D22BF337C1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2976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 colors used for the projections that are driven by the same GCM because this is the largest source of uncertainty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B1E10-D4D8-954D-9994-3B8D6A16D36A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592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B1E10-D4D8-954D-9994-3B8D6A16D36A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10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 9: Den absolutte middelvandstand ved Danmark i meter for årene 1900-2100. Den grå skygge for år 1900-2012 viser den observerede årlige middelvandstand ved danske vandstandsmålere, korrigeret for landhævning. Den blå streg for år 2012-2100 viser </a:t>
            </a:r>
            <a:r>
              <a:rPr lang="da-DK" sz="9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IPCC’s</a:t>
            </a:r>
            <a:r>
              <a:rPr lang="da-DK" sz="9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bedste estimat af middelvandstanden i Nordsøen for RCP4.5 scenariet, og skyggen angiver usikkerheden for dette scenarie. Den stiplede linje angiver DMI’s estimat af en øvre grænse for vandstandsstigninger til brug for usikkerhedsberegninger. I højre side af figuren vises middelværdi og usikkerheder for de fire IPCC scenarier samt for </a:t>
            </a:r>
            <a:r>
              <a:rPr lang="da-DK" sz="9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BACC’s</a:t>
            </a:r>
            <a:r>
              <a:rPr lang="da-DK" sz="9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vurdering af A1B scenariet for perioden 2081-2100. Den stiplede linje viser DMI’s øvre bud for denne periode. </a:t>
            </a:r>
            <a:endParaRPr lang="da-DK" sz="9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B1E10-D4D8-954D-9994-3B8D6A16D36A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60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B1E10-D4D8-954D-9994-3B8D6A16D36A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43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95C2D-8C1B-4FA6-9263-F41E69C910F3}" type="slidenum">
              <a:rPr lang="da-DK" altLang="da-DK" smtClean="0">
                <a:solidFill>
                  <a:prstClr val="black"/>
                </a:solidFill>
              </a:rPr>
              <a:pPr/>
              <a:t>48</a:t>
            </a:fld>
            <a:endParaRPr lang="da-DK" alt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91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B1E10-D4D8-954D-9994-3B8D6A16D36A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225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CAA913-F4D4-47B4-97D6-B4FCFBC5B98D}" type="slidenum">
              <a:rPr lang="da-DK" smtClean="0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145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da-DK" dirty="0" smtClean="0"/>
              <a:t>Jeg sender dig lige et interessant plot fra Enslev.</a:t>
            </a:r>
          </a:p>
          <a:p>
            <a:pPr fontAlgn="base"/>
            <a:r>
              <a:rPr lang="da-DK" dirty="0" smtClean="0"/>
              <a:t>Hvis du kigger godt efter kan du se at vandtemperaturen i indløbskanalen falder når pumpen startes. </a:t>
            </a:r>
            <a:r>
              <a:rPr lang="da-DK" dirty="0" err="1" smtClean="0"/>
              <a:t>Dvs</a:t>
            </a:r>
            <a:r>
              <a:rPr lang="da-DK" dirty="0" smtClean="0"/>
              <a:t> her kommer der koldere vand fra de kanaler der bliver pumpet fra.  Vandtemperaturen er generelt lavere i ringkanalen og her ses en stigning når der pumpes varmere vand op fra indløbskanalen. Det som måske er mere interessant er at når pumpen stoppes og der kommer </a:t>
            </a:r>
            <a:r>
              <a:rPr lang="da-DK" dirty="0" err="1" smtClean="0"/>
              <a:t>returflowet</a:t>
            </a:r>
            <a:r>
              <a:rPr lang="da-DK" dirty="0" smtClean="0"/>
              <a:t> på de </a:t>
            </a:r>
            <a:r>
              <a:rPr lang="da-DK" dirty="0" err="1" smtClean="0"/>
              <a:t>ca</a:t>
            </a:r>
            <a:r>
              <a:rPr lang="da-DK" dirty="0" smtClean="0"/>
              <a:t> 300 l/s, stiger vandtemperaturen i indløbskanalen op til 9 grader, men det kan jo næppe være fra læk i ringkanalen da vandtemperaturen her er 6 grader. Det kan jo kun bekræfte at vi har at gøre med kilder der forsynes af varmere grundvand fra kalken.</a:t>
            </a:r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B1E10-D4D8-954D-9994-3B8D6A16D36A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9063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CAA913-F4D4-47B4-97D6-B4FCFBC5B98D}" type="slidenum">
              <a:rPr lang="da-DK" smtClean="0">
                <a:solidFill>
                  <a:prstClr val="black"/>
                </a:solidFill>
              </a:rPr>
              <a:pPr>
                <a:defRPr/>
              </a:pPr>
              <a:t>83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879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47834-2B2B-4066-8B7F-203C0BC38076}" type="slidenum">
              <a:rPr lang="da-DK" smtClean="0"/>
              <a:pPr/>
              <a:t>89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52869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3FC82-D214-40E2-A609-17D22BF337C1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67345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96DF2-3919-4BCA-9538-F7DE5F05BC79}" type="slidenum">
              <a:rPr lang="da-DK" smtClean="0"/>
              <a:pPr/>
              <a:t>91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184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53FC82-D214-40E2-A609-17D22BF337C1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2377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Billede fra </a:t>
            </a:r>
            <a:r>
              <a:rPr lang="da-DK" dirty="0" err="1" smtClean="0"/>
              <a:t>Taulow</a:t>
            </a:r>
            <a:r>
              <a:rPr lang="da-DK" dirty="0" smtClean="0"/>
              <a:t> </a:t>
            </a:r>
            <a:r>
              <a:rPr lang="da-DK" dirty="0" err="1" smtClean="0"/>
              <a:t>motorvejeskryds</a:t>
            </a:r>
            <a:r>
              <a:rPr lang="da-DK" dirty="0" smtClean="0"/>
              <a:t> – JP foto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389DD-F0B8-4009-B164-6034488A1DA5}" type="slidenum">
              <a:rPr lang="da-DK" altLang="da-DK" smtClean="0">
                <a:solidFill>
                  <a:prstClr val="black"/>
                </a:solidFill>
              </a:rPr>
              <a:pPr/>
              <a:t>13</a:t>
            </a:fld>
            <a:endParaRPr lang="da-DK" alt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566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389DD-F0B8-4009-B164-6034488A1DA5}" type="slidenum">
              <a:rPr lang="da-DK" altLang="da-DK" smtClean="0">
                <a:solidFill>
                  <a:prstClr val="black"/>
                </a:solidFill>
              </a:rPr>
              <a:pPr/>
              <a:t>15</a:t>
            </a:fld>
            <a:endParaRPr lang="da-DK" alt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015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389DD-F0B8-4009-B164-6034488A1DA5}" type="slidenum">
              <a:rPr lang="da-DK" altLang="da-DK" smtClean="0">
                <a:solidFill>
                  <a:prstClr val="black"/>
                </a:solidFill>
              </a:rPr>
              <a:pPr/>
              <a:t>16</a:t>
            </a:fld>
            <a:endParaRPr lang="da-DK" alt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635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B1E10-D4D8-954D-9994-3B8D6A16D36A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758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25425" y="809625"/>
            <a:ext cx="7197725" cy="4049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 bwMode="auto">
          <a:xfrm>
            <a:off x="674577" y="5127730"/>
            <a:ext cx="5396599" cy="485972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36643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B1E10-D4D8-954D-9994-3B8D6A16D36A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94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705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3C3D198-9922-4C27-B506-87A203FEB235}" type="datetimeFigureOut">
              <a:rPr lang="da-DK" smtClean="0"/>
              <a:t>14-02-2020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3A31-DAEB-48BC-93C5-54A1663E58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73284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3C3D198-9922-4C27-B506-87A203FEB235}" type="datetimeFigureOut">
              <a:rPr lang="da-DK" smtClean="0"/>
              <a:t>14-02-2020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3A31-DAEB-48BC-93C5-54A1663E58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00079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1" y="2290762"/>
            <a:ext cx="7770813" cy="1101329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360FC-55E1-48EE-9E29-FEEE1DC8A93A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57780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671AF6D-3A9A-4175-B528-C260DDBECFAF}" type="datetime1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156436" y="4633182"/>
            <a:ext cx="11981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000000"/>
                </a:solidFill>
              </a:rPr>
              <a:pPr/>
              <a:t>‹nr.›</a:t>
            </a:fld>
            <a:endParaRPr lang="da-DK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3B9C50E-047B-234C-B183-7DBC3EB550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4042" y="1301428"/>
            <a:ext cx="2335916" cy="23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43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575BDE4-7E06-2A41-B5F9-5304E00F4A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2958" y="1294699"/>
            <a:ext cx="2349660" cy="2349658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FFAFB7-899F-4DC3-A3DA-7B1A7DC31021}" type="datetime1">
              <a:rPr lang="da-DK" smtClean="0">
                <a:solidFill>
                  <a:srgbClr val="FFFFFF"/>
                </a:solidFill>
              </a:rPr>
              <a:pPr/>
              <a:t>14-02-2020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srgbClr val="FFFFFF"/>
                </a:solidFill>
              </a:rPr>
              <a:t>CC2C Grenåen</a:t>
            </a:r>
            <a:endParaRPr lang="da-DK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156436" y="4633182"/>
            <a:ext cx="119818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FFFFFF"/>
                </a:solidFill>
              </a:rPr>
              <a:pPr/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195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1865986"/>
            <a:ext cx="7886700" cy="1477197"/>
          </a:xfrm>
        </p:spPr>
        <p:txBody>
          <a:bodyPr/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da-DK" noProof="0" smtClean="0"/>
              <a:t>Klik for at redigere undertiteltypografien i masteren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2E1391F-D49D-4A4B-B0A4-1DA45AF05B0F}" type="datetime1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156436" y="4633182"/>
            <a:ext cx="11981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000000"/>
                </a:solidFill>
              </a:rPr>
              <a:pPr/>
              <a:t>‹nr.›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="" xmlns:a16="http://schemas.microsoft.com/office/drawing/2014/main" id="{653B9B6C-6099-9541-944E-B0F711AF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2547"/>
            <a:ext cx="7886700" cy="1227221"/>
          </a:xfrm>
        </p:spPr>
        <p:txBody>
          <a:bodyPr anchor="t" anchorCtr="1"/>
          <a:lstStyle>
            <a:lvl1pPr>
              <a:defRPr b="1" i="0" baseline="0"/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3802E73-5C25-2B46-89F1-5B9FAFF389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3600" y="3539250"/>
            <a:ext cx="1301751" cy="1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10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EBF799D-1597-8742-8CFA-AA251B0A86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3600" y="3539253"/>
            <a:ext cx="1301750" cy="130174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1865986"/>
            <a:ext cx="7886700" cy="1477197"/>
          </a:xfrm>
        </p:spPr>
        <p:txBody>
          <a:bodyPr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da-DK" noProof="0" smtClean="0"/>
              <a:t>Klik for at redigere undertiteltypografien i masteren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B8D04C-862F-4290-B693-07F5109AE2EE}" type="datetime1">
              <a:rPr lang="da-DK" smtClean="0">
                <a:solidFill>
                  <a:srgbClr val="FFFFFF"/>
                </a:solidFill>
              </a:rPr>
              <a:pPr/>
              <a:t>14-02-2020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srgbClr val="FFFFFF"/>
                </a:solidFill>
              </a:rPr>
              <a:t>CC2C Grenåen</a:t>
            </a:r>
            <a:endParaRPr lang="da-DK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156436" y="4633182"/>
            <a:ext cx="119818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FFFFFF"/>
                </a:solidFill>
              </a:rPr>
              <a:pPr/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="" xmlns:a16="http://schemas.microsoft.com/office/drawing/2014/main" id="{653B9B6C-6099-9541-944E-B0F711AF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2547"/>
            <a:ext cx="7886700" cy="1227221"/>
          </a:xfrm>
        </p:spPr>
        <p:txBody>
          <a:bodyPr anchor="t" anchorCtr="1"/>
          <a:lstStyle>
            <a:lvl1pPr>
              <a:defRPr b="1" i="0" baseline="0"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4136760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1865986"/>
            <a:ext cx="7886700" cy="1477197"/>
          </a:xfrm>
        </p:spPr>
        <p:txBody>
          <a:bodyPr/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da-DK" noProof="0" smtClean="0"/>
              <a:t>Klik for at redigere undertiteltypografien i masteren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C151F25-29C5-44F9-A4C3-F3F2FEE62F8C}" type="datetime1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156436" y="4633182"/>
            <a:ext cx="11981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000000"/>
                </a:solidFill>
              </a:rPr>
              <a:pPr/>
              <a:t>‹nr.›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="" xmlns:a16="http://schemas.microsoft.com/office/drawing/2014/main" id="{653B9B6C-6099-9541-944E-B0F711AF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2547"/>
            <a:ext cx="7886700" cy="1227221"/>
          </a:xfrm>
        </p:spPr>
        <p:txBody>
          <a:bodyPr anchor="t" anchorCtr="1"/>
          <a:lstStyle>
            <a:lvl1pPr>
              <a:defRPr b="1" i="0" baseline="0"/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763349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1865986"/>
            <a:ext cx="7886700" cy="1477197"/>
          </a:xfrm>
        </p:spPr>
        <p:txBody>
          <a:bodyPr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da-DK" noProof="0" smtClean="0"/>
              <a:t>Klik for at redigere undertiteltypografien i masteren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77E1FF-0FC1-4099-8FF1-915C45E56DDF}" type="datetime1">
              <a:rPr lang="da-DK" smtClean="0">
                <a:solidFill>
                  <a:srgbClr val="FFFFFF"/>
                </a:solidFill>
              </a:rPr>
              <a:pPr/>
              <a:t>14-02-2020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srgbClr val="FFFFFF"/>
                </a:solidFill>
              </a:rPr>
              <a:t>CC2C Grenåen</a:t>
            </a:r>
            <a:endParaRPr lang="da-DK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156436" y="4633182"/>
            <a:ext cx="119818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FFFFFF"/>
                </a:solidFill>
              </a:rPr>
              <a:pPr/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="" xmlns:a16="http://schemas.microsoft.com/office/drawing/2014/main" id="{653B9B6C-6099-9541-944E-B0F711AF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2547"/>
            <a:ext cx="7886700" cy="1227221"/>
          </a:xfrm>
        </p:spPr>
        <p:txBody>
          <a:bodyPr anchor="t" anchorCtr="1"/>
          <a:lstStyle>
            <a:lvl1pPr>
              <a:defRPr b="1" i="0" baseline="0"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2A153FC-CA14-BD42-A58C-78EBCB66E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4960" y="4295139"/>
            <a:ext cx="611428" cy="61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81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400677"/>
            <a:ext cx="7943850" cy="1790700"/>
          </a:xfrm>
        </p:spPr>
        <p:txBody>
          <a:bodyPr anchor="b"/>
          <a:lstStyle>
            <a:lvl1pPr algn="ctr">
              <a:defRPr sz="3375">
                <a:solidFill>
                  <a:schemeClr val="tx1"/>
                </a:solidFill>
                <a:effectLst/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2295730"/>
            <a:ext cx="7943850" cy="1241822"/>
          </a:xfrm>
        </p:spPr>
        <p:txBody>
          <a:bodyPr/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da-DK" noProof="0" smtClean="0"/>
              <a:t>Klik for at redigere undertiteltypografien i masteren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788">
                <a:solidFill>
                  <a:schemeClr val="tx1"/>
                </a:solidFill>
              </a:defRPr>
            </a:lvl1pPr>
          </a:lstStyle>
          <a:p>
            <a:fld id="{6ECDDC5C-9122-472B-BD47-9E319D31CF8B}" type="datetime1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788">
                <a:solidFill>
                  <a:schemeClr val="tx1"/>
                </a:solidFill>
              </a:defRPr>
            </a:lvl1pPr>
          </a:lstStyle>
          <a:p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156436" y="4632921"/>
            <a:ext cx="11981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000000"/>
                </a:solidFill>
              </a:rPr>
              <a:pPr/>
              <a:t>‹nr.›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423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3C3D198-9922-4C27-B506-87A203FEB235}" type="datetimeFigureOut">
              <a:rPr lang="da-DK" smtClean="0"/>
              <a:t>14-02-2020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3A31-DAEB-48BC-93C5-54A1663E58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4021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400677"/>
            <a:ext cx="7943850" cy="1790700"/>
          </a:xfrm>
        </p:spPr>
        <p:txBody>
          <a:bodyPr anchor="b"/>
          <a:lstStyle>
            <a:lvl1pPr algn="ctr">
              <a:defRPr sz="3375">
                <a:solidFill>
                  <a:schemeClr val="bg1"/>
                </a:solidFill>
                <a:effectLst/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2295730"/>
            <a:ext cx="7943850" cy="1241822"/>
          </a:xfrm>
        </p:spPr>
        <p:txBody>
          <a:bodyPr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da-DK" noProof="0" smtClean="0"/>
              <a:t>Klik for at redigere undertiteltypografien i masteren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788">
                <a:solidFill>
                  <a:schemeClr val="bg1"/>
                </a:solidFill>
              </a:defRPr>
            </a:lvl1pPr>
          </a:lstStyle>
          <a:p>
            <a:fld id="{FDDD2A5E-D6E3-41F5-A83C-6FE29564820A}" type="datetime1">
              <a:rPr lang="da-DK" smtClean="0">
                <a:solidFill>
                  <a:srgbClr val="FFFFFF"/>
                </a:solidFill>
              </a:rPr>
              <a:pPr/>
              <a:t>14-02-2020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788"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srgbClr val="FFFFFF"/>
                </a:solidFill>
              </a:rPr>
              <a:t>CC2C Grenåen</a:t>
            </a:r>
            <a:endParaRPr lang="da-DK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156436" y="4632921"/>
            <a:ext cx="119818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FFFFFF"/>
                </a:solidFill>
              </a:rPr>
              <a:pPr/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002BDBD-B252-FF4B-8559-D435A9FC44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4960" y="4295139"/>
            <a:ext cx="611428" cy="61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90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00189"/>
            <a:ext cx="7886700" cy="1751042"/>
          </a:xfrm>
        </p:spPr>
        <p:txBody>
          <a:bodyPr anchor="b"/>
          <a:lstStyle>
            <a:lvl1pPr>
              <a:defRPr sz="3375">
                <a:solidFill>
                  <a:schemeClr val="tx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297500"/>
            <a:ext cx="7886700" cy="1354015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noProof="0" smtClean="0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9658-2112-41FA-875E-BD1262AA825A}" type="datetime1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da-DK" smtClean="0">
                <a:solidFill>
                  <a:srgbClr val="000000"/>
                </a:solidFill>
              </a:rPr>
              <a:pPr/>
              <a:t>‹nr.›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0304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00189"/>
            <a:ext cx="7886700" cy="1751042"/>
          </a:xfrm>
        </p:spPr>
        <p:txBody>
          <a:bodyPr anchor="b"/>
          <a:lstStyle>
            <a:lvl1pPr>
              <a:defRPr sz="3375"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297500"/>
            <a:ext cx="7886700" cy="1354015"/>
          </a:xfrm>
        </p:spPr>
        <p:txBody>
          <a:bodyPr/>
          <a:lstStyle>
            <a:lvl1pPr marL="0" indent="0">
              <a:buNone/>
              <a:defRPr sz="1350">
                <a:solidFill>
                  <a:schemeClr val="bg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noProof="0" smtClean="0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97423E-23D1-4DAC-B48C-58CE58E69117}" type="datetime1">
              <a:rPr lang="da-DK" smtClean="0">
                <a:solidFill>
                  <a:srgbClr val="FFFFFF"/>
                </a:solidFill>
              </a:rPr>
              <a:pPr/>
              <a:t>14-02-2020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srgbClr val="FFFFFF"/>
                </a:solidFill>
              </a:rPr>
              <a:t>CC2C Grenåen</a:t>
            </a:r>
            <a:endParaRPr lang="da-DK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FFFFFF"/>
                </a:solidFill>
              </a:rPr>
              <a:pPr/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167D8C-EB7A-6242-B7DB-D03B2732F6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33360" y="4193539"/>
            <a:ext cx="713028" cy="71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235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28273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28273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541B-CBC2-4A45-A011-8B571289DFCC}" type="datetime1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da-DK" smtClean="0">
                <a:solidFill>
                  <a:srgbClr val="000000"/>
                </a:solidFill>
              </a:rPr>
              <a:pPr/>
              <a:t>‹nr.›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0264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Two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28273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28273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5D78B4-DD0A-402F-BE2D-03ED42129998}" type="datetime1">
              <a:rPr lang="da-DK" smtClean="0">
                <a:solidFill>
                  <a:srgbClr val="FFFFFF"/>
                </a:solidFill>
              </a:rPr>
              <a:pPr/>
              <a:t>14-02-2020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srgbClr val="FFFFFF"/>
                </a:solidFill>
              </a:rPr>
              <a:t>CC2C Grenåen</a:t>
            </a:r>
            <a:endParaRPr lang="da-DK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FFFFFF"/>
                </a:solidFill>
              </a:rPr>
              <a:pPr/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958315B-9852-BB4D-A48A-FA7FF5DB8D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4960" y="4295139"/>
            <a:ext cx="611428" cy="61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7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>
                <a:solidFill>
                  <a:schemeClr val="tx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da-DK" noProof="0" smtClean="0"/>
              <a:t>Rediger typografien i masterens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8"/>
            <a:ext cx="3868340" cy="26316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>
                <a:solidFill>
                  <a:schemeClr val="tx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da-DK" noProof="0" smtClean="0"/>
              <a:t>Rediger typografien i masterens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8"/>
            <a:ext cx="3887391" cy="26316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AA9B4-3F94-41E7-81CD-3E8F2095EE30}" type="datetime1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da-DK" smtClean="0">
                <a:solidFill>
                  <a:srgbClr val="000000"/>
                </a:solidFill>
              </a:rPr>
              <a:pPr/>
              <a:t>‹nr.›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563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da-DK" noProof="0" smtClean="0"/>
              <a:t>Rediger typografien i masterens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8"/>
            <a:ext cx="3868340" cy="26316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da-DK" noProof="0" smtClean="0"/>
              <a:t>Rediger typografien i masterens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8"/>
            <a:ext cx="3887391" cy="26316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7756B6-E461-4CD4-B168-ECCE6043092E}" type="datetime1">
              <a:rPr lang="da-DK" smtClean="0">
                <a:solidFill>
                  <a:srgbClr val="FFFFFF"/>
                </a:solidFill>
              </a:rPr>
              <a:pPr/>
              <a:t>14-02-2020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srgbClr val="FFFFFF"/>
                </a:solidFill>
              </a:rPr>
              <a:t>CC2C Grenåen</a:t>
            </a:r>
            <a:endParaRPr lang="da-DK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FFFFFF"/>
                </a:solidFill>
              </a:rPr>
              <a:pPr/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6C69A74-CC17-C74C-9E2A-ADD6EA09A2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4960" y="4295139"/>
            <a:ext cx="611428" cy="61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58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0222"/>
            <a:ext cx="7886700" cy="9941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794B-1167-4893-8CA9-1B5D23BEAF77}" type="datetime1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da-DK" smtClean="0">
                <a:solidFill>
                  <a:srgbClr val="000000"/>
                </a:solidFill>
              </a:rPr>
              <a:pPr/>
              <a:t>‹nr.›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DC7CADCA-7094-F742-88E2-C915ABD29E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1417321"/>
            <a:ext cx="7886700" cy="3049905"/>
          </a:xfrm>
        </p:spPr>
        <p:txBody>
          <a:bodyPr/>
          <a:lstStyle/>
          <a:p>
            <a:r>
              <a:rPr lang="da-DK" noProof="0" smtClean="0"/>
              <a:t>Klik på ikonet for at tilføje et billede</a:t>
            </a:r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3501134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0222"/>
            <a:ext cx="7886700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E9EE24-1DAF-435F-985B-16866A3ECC4F}" type="datetime1">
              <a:rPr lang="da-DK" smtClean="0">
                <a:solidFill>
                  <a:srgbClr val="FFFFFF"/>
                </a:solidFill>
              </a:rPr>
              <a:pPr/>
              <a:t>14-02-2020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srgbClr val="FFFFFF"/>
                </a:solidFill>
              </a:rPr>
              <a:t>CC2C Grenåen</a:t>
            </a:r>
            <a:endParaRPr lang="da-DK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FFFFFF"/>
                </a:solidFill>
              </a:rPr>
              <a:pPr/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DC7CADCA-7094-F742-88E2-C915ABD29E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1417321"/>
            <a:ext cx="7886700" cy="30499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på ikonet for at tilføje et billede</a:t>
            </a:r>
            <a:endParaRPr lang="da-DK" noProof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38F1507-6690-6A42-8F37-B67664E90C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4960" y="4295139"/>
            <a:ext cx="611428" cy="61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69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39F0-DD6F-4A14-A810-48F4D2861ACE}" type="datetime1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da-DK" smtClean="0">
                <a:solidFill>
                  <a:srgbClr val="000000"/>
                </a:solidFill>
              </a:rPr>
              <a:pPr/>
              <a:t>‹nr.›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4BE7FC6-2BBF-C948-A29B-579CF9983A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652" y="457200"/>
            <a:ext cx="7953375" cy="4030266"/>
          </a:xfrm>
        </p:spPr>
        <p:txBody>
          <a:bodyPr/>
          <a:lstStyle/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743134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3C3D198-9922-4C27-B506-87A203FEB235}" type="datetimeFigureOut">
              <a:rPr lang="da-DK" smtClean="0"/>
              <a:t>14-02-2020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3A31-DAEB-48BC-93C5-54A1663E58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8495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24FFFD-1A60-428C-B2AE-FAB6D7139BF4}" type="datetime1">
              <a:rPr lang="da-DK" smtClean="0">
                <a:solidFill>
                  <a:srgbClr val="FFFFFF"/>
                </a:solidFill>
              </a:rPr>
              <a:pPr/>
              <a:t>14-02-2020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srgbClr val="FFFFFF"/>
                </a:solidFill>
              </a:rPr>
              <a:t>CC2C Grenåen</a:t>
            </a:r>
            <a:endParaRPr lang="da-DK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FFFFFF"/>
                </a:solidFill>
              </a:rPr>
              <a:pPr/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4BE7FC6-2BBF-C948-A29B-579CF9983A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652" y="457200"/>
            <a:ext cx="7953375" cy="40302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339D9C-5B7A-FD49-953A-39AB5610BD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4960" y="4295139"/>
            <a:ext cx="611428" cy="61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648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097652F-4240-1F48-9DAC-D8B3B4AF2B8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0896320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39717B-4051-A641-A1E3-82D05A3E37E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834661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t" anchorCtr="0"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6394" y="342901"/>
            <a:ext cx="4850149" cy="4052888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575">
                <a:solidFill>
                  <a:schemeClr val="tx1"/>
                </a:solidFill>
              </a:defRPr>
            </a:lvl2pPr>
            <a:lvl3pPr>
              <a:defRPr sz="1350">
                <a:solidFill>
                  <a:schemeClr val="tx1"/>
                </a:solidFill>
              </a:defRPr>
            </a:lvl3pPr>
            <a:lvl4pPr>
              <a:defRPr sz="1125">
                <a:solidFill>
                  <a:schemeClr val="tx1"/>
                </a:solidFill>
              </a:defRPr>
            </a:lvl4pPr>
            <a:lvl5pPr>
              <a:defRPr sz="1125">
                <a:solidFill>
                  <a:schemeClr val="tx1"/>
                </a:solidFill>
              </a:defRPr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da-DK" noProof="0" smtClean="0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1DBD9-FCE7-4FB6-BFC0-FB3C5265BB6F}" type="datetime1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da-DK" smtClean="0">
                <a:solidFill>
                  <a:srgbClr val="000000"/>
                </a:solidFill>
              </a:rPr>
              <a:pPr/>
              <a:t>‹nr.›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4373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Content with Ca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t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6394" y="342901"/>
            <a:ext cx="4850149" cy="405288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575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125">
                <a:solidFill>
                  <a:schemeClr val="bg1"/>
                </a:solidFill>
              </a:defRPr>
            </a:lvl4pPr>
            <a:lvl5pPr>
              <a:defRPr sz="1125">
                <a:solidFill>
                  <a:schemeClr val="bg1"/>
                </a:solidFill>
              </a:defRPr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da-DK" noProof="0" smtClean="0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EDA65B-6EC7-4E48-BBD3-367998AAF155}" type="datetime1">
              <a:rPr lang="da-DK" smtClean="0">
                <a:solidFill>
                  <a:srgbClr val="FFFFFF"/>
                </a:solidFill>
              </a:rPr>
              <a:pPr/>
              <a:t>14-02-2020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srgbClr val="FFFFFF"/>
                </a:solidFill>
              </a:rPr>
              <a:t>CC2C Grenåen</a:t>
            </a:r>
            <a:endParaRPr lang="da-DK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FFFFFF"/>
                </a:solidFill>
              </a:rPr>
              <a:pPr/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AB3404B-651C-CB4E-91C8-5CD7827B11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4960" y="4295139"/>
            <a:ext cx="611428" cy="61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313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t" anchorCtr="0"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57602" y="342901"/>
            <a:ext cx="4858941" cy="40528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da-DK" noProof="0" smtClean="0"/>
              <a:t>Klik på ikonet for at tilføje et billede</a:t>
            </a:r>
            <a:endParaRPr lang="da-DK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da-DK" noProof="0" smtClean="0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17FF-8511-45AD-8214-872AA8E15339}" type="datetime1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da-DK" smtClean="0">
                <a:solidFill>
                  <a:srgbClr val="000000"/>
                </a:solidFill>
              </a:rPr>
              <a:pPr/>
              <a:t>‹nr.›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987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1_Picture with Ca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t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57602" y="342901"/>
            <a:ext cx="4858941" cy="405288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da-DK" noProof="0" smtClean="0"/>
              <a:t>Klik på ikonet for at tilføje et billede</a:t>
            </a:r>
            <a:endParaRPr lang="da-DK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da-DK" noProof="0" smtClean="0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116B1-23F1-4F2B-A980-A537665C14BB}" type="datetime1">
              <a:rPr lang="da-DK" smtClean="0">
                <a:solidFill>
                  <a:srgbClr val="FFFFFF"/>
                </a:solidFill>
              </a:rPr>
              <a:pPr/>
              <a:t>14-02-2020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srgbClr val="FFFFFF"/>
                </a:solidFill>
              </a:rPr>
              <a:t>CC2C Grenåen</a:t>
            </a:r>
            <a:endParaRPr lang="da-DK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FFFFFF"/>
                </a:solidFill>
              </a:rPr>
              <a:pPr/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F1C02FB-F2DA-5947-A1E4-00592C9670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4960" y="4295139"/>
            <a:ext cx="611428" cy="61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369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BEED-6BB2-4A0E-8A50-BB39FE6753EB}" type="datetime1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da-DK" smtClean="0">
                <a:solidFill>
                  <a:srgbClr val="000000"/>
                </a:solidFill>
              </a:rPr>
              <a:pPr/>
              <a:t>‹nr.›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503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1_Title and Vertical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1B2E4F-5712-4E30-8628-48BC6C4DDA0C}" type="datetime1">
              <a:rPr lang="da-DK" smtClean="0">
                <a:solidFill>
                  <a:srgbClr val="FFFFFF"/>
                </a:solidFill>
              </a:rPr>
              <a:pPr/>
              <a:t>14-02-2020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srgbClr val="FFFFFF"/>
                </a:solidFill>
              </a:rPr>
              <a:t>CC2C Grenåen</a:t>
            </a:r>
            <a:endParaRPr lang="da-DK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FFFFFF"/>
                </a:solidFill>
              </a:rPr>
              <a:pPr/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FBA3F24-023B-C54A-A805-A1C2BBD13F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4960" y="4295139"/>
            <a:ext cx="611428" cy="61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23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5FBC-7C5D-4E2D-B481-1A99BF245D39}" type="datetime1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da-DK" smtClean="0">
                <a:solidFill>
                  <a:srgbClr val="000000"/>
                </a:solidFill>
              </a:rPr>
              <a:pPr/>
              <a:t>‹nr.›</a:t>
            </a:fld>
            <a:endParaRPr lang="da-DK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A146F28-48BB-C544-B9DA-23DA2302E1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500906" y="2086589"/>
            <a:ext cx="478249" cy="85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23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3C3D198-9922-4C27-B506-87A203FEB235}" type="datetimeFigureOut">
              <a:rPr lang="da-DK" smtClean="0"/>
              <a:t>14-02-2020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3A31-DAEB-48BC-93C5-54A1663E58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660184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Vertical Title and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9CC19F-772D-4EB8-AB02-56A64F3EDCE9}" type="datetime1">
              <a:rPr lang="da-DK" smtClean="0">
                <a:solidFill>
                  <a:srgbClr val="FFFFFF"/>
                </a:solidFill>
              </a:rPr>
              <a:pPr/>
              <a:t>14-02-2020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srgbClr val="FFFFFF"/>
                </a:solidFill>
              </a:rPr>
              <a:t>CC2C Grenåen</a:t>
            </a:r>
            <a:endParaRPr lang="da-DK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FFFFFF"/>
                </a:solidFill>
              </a:rPr>
              <a:pPr/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050988E-51CE-8F45-A291-11C011C32F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543127" y="2044366"/>
            <a:ext cx="586818" cy="104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481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9E42D6-7B69-400B-B273-CF925FBDB262}" type="datetime1">
              <a:rPr lang="da-DK" altLang="da-DK">
                <a:solidFill>
                  <a:srgbClr val="000000"/>
                </a:solidFill>
              </a:rPr>
              <a:pPr/>
              <a:t>14-02-2020</a:t>
            </a:fld>
            <a:endParaRPr lang="da-DK" alt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A8DF8-91F4-4216-8857-52BFDBCFA972}" type="slidenum">
              <a:rPr lang="da-DK" altLang="da-DK">
                <a:solidFill>
                  <a:srgbClr val="000000"/>
                </a:solidFill>
              </a:rPr>
              <a:pPr/>
              <a:t>‹nr.›</a:t>
            </a:fld>
            <a:endParaRPr lang="da-DK" alt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8338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4A94E5-6B29-4AF2-9B6E-3896D8B5B732}" type="datetime1">
              <a:rPr lang="da-DK" altLang="da-DK">
                <a:solidFill>
                  <a:srgbClr val="000000"/>
                </a:solidFill>
              </a:rPr>
              <a:pPr/>
              <a:t>14-02-2020</a:t>
            </a:fld>
            <a:endParaRPr lang="da-DK" altLang="da-DK">
              <a:solidFill>
                <a:srgbClr val="000000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6D3FF2-0F07-4BD5-AD1E-951E59C10E43}" type="slidenum">
              <a:rPr lang="da-DK" altLang="da-DK">
                <a:solidFill>
                  <a:srgbClr val="000000"/>
                </a:solidFill>
              </a:rPr>
              <a:pPr/>
              <a:t>‹nr.›</a:t>
            </a:fld>
            <a:endParaRPr lang="da-DK" alt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172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AF888D-B981-4A42-988B-39A211FF0007}" type="datetime1">
              <a:rPr lang="da-DK" altLang="da-DK">
                <a:solidFill>
                  <a:srgbClr val="000000"/>
                </a:solidFill>
              </a:rPr>
              <a:pPr/>
              <a:t>14-02-2020</a:t>
            </a:fld>
            <a:endParaRPr lang="da-DK" altLang="da-DK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E7C4F7-77D4-4D3D-AA45-3595D56F8B49}" type="slidenum">
              <a:rPr lang="da-DK" altLang="da-DK">
                <a:solidFill>
                  <a:srgbClr val="000000"/>
                </a:solidFill>
              </a:rPr>
              <a:pPr/>
              <a:t>‹nr.›</a:t>
            </a:fld>
            <a:endParaRPr lang="da-DK" alt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4659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671AF6D-3A9A-4175-B528-C260DDBECFAF}" type="datetime1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156436" y="4633182"/>
            <a:ext cx="11981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000000"/>
                </a:solidFill>
              </a:rPr>
              <a:pPr/>
              <a:t>‹nr.›</a:t>
            </a:fld>
            <a:endParaRPr lang="da-DK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3B9C50E-047B-234C-B183-7DBC3EB550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4042" y="1301428"/>
            <a:ext cx="2335916" cy="23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367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575BDE4-7E06-2A41-B5F9-5304E00F4A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2958" y="1294699"/>
            <a:ext cx="2349660" cy="2349658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FFAFB7-899F-4DC3-A3DA-7B1A7DC31021}" type="datetime1">
              <a:rPr lang="da-DK" smtClean="0">
                <a:solidFill>
                  <a:srgbClr val="FFFFFF"/>
                </a:solidFill>
              </a:rPr>
              <a:pPr/>
              <a:t>14-02-2020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srgbClr val="FFFFFF"/>
                </a:solidFill>
              </a:rPr>
              <a:t>CC2C Grenåen</a:t>
            </a:r>
            <a:endParaRPr lang="da-DK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156436" y="4633182"/>
            <a:ext cx="119818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FFFFFF"/>
                </a:solidFill>
              </a:rPr>
              <a:pPr/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8659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1865986"/>
            <a:ext cx="7886700" cy="1477197"/>
          </a:xfrm>
        </p:spPr>
        <p:txBody>
          <a:bodyPr/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da-DK" noProof="0" smtClean="0"/>
              <a:t>Klik for at redigere undertiteltypografien i masteren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2E1391F-D49D-4A4B-B0A4-1DA45AF05B0F}" type="datetime1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156436" y="4633182"/>
            <a:ext cx="11981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000000"/>
                </a:solidFill>
              </a:rPr>
              <a:pPr/>
              <a:t>‹nr.›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="" xmlns:a16="http://schemas.microsoft.com/office/drawing/2014/main" id="{653B9B6C-6099-9541-944E-B0F711AF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2547"/>
            <a:ext cx="7886700" cy="1227221"/>
          </a:xfrm>
        </p:spPr>
        <p:txBody>
          <a:bodyPr anchor="t" anchorCtr="1"/>
          <a:lstStyle>
            <a:lvl1pPr>
              <a:defRPr b="1" i="0" baseline="0"/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3802E73-5C25-2B46-89F1-5B9FAFF389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3600" y="3539250"/>
            <a:ext cx="1301751" cy="1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618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EBF799D-1597-8742-8CFA-AA251B0A86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3600" y="3539253"/>
            <a:ext cx="1301750" cy="130174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1865986"/>
            <a:ext cx="7886700" cy="1477197"/>
          </a:xfrm>
        </p:spPr>
        <p:txBody>
          <a:bodyPr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da-DK" noProof="0" smtClean="0"/>
              <a:t>Klik for at redigere undertiteltypografien i masteren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B8D04C-862F-4290-B693-07F5109AE2EE}" type="datetime1">
              <a:rPr lang="da-DK" smtClean="0">
                <a:solidFill>
                  <a:srgbClr val="FFFFFF"/>
                </a:solidFill>
              </a:rPr>
              <a:pPr/>
              <a:t>14-02-2020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srgbClr val="FFFFFF"/>
                </a:solidFill>
              </a:rPr>
              <a:t>CC2C Grenåen</a:t>
            </a:r>
            <a:endParaRPr lang="da-DK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156436" y="4633182"/>
            <a:ext cx="119818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FFFFFF"/>
                </a:solidFill>
              </a:rPr>
              <a:pPr/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="" xmlns:a16="http://schemas.microsoft.com/office/drawing/2014/main" id="{653B9B6C-6099-9541-944E-B0F711AF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2547"/>
            <a:ext cx="7886700" cy="1227221"/>
          </a:xfrm>
        </p:spPr>
        <p:txBody>
          <a:bodyPr anchor="t" anchorCtr="1"/>
          <a:lstStyle>
            <a:lvl1pPr>
              <a:defRPr b="1" i="0" baseline="0"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4483672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1865986"/>
            <a:ext cx="7886700" cy="1477197"/>
          </a:xfrm>
        </p:spPr>
        <p:txBody>
          <a:bodyPr/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da-DK" noProof="0" smtClean="0"/>
              <a:t>Klik for at redigere undertiteltypografien i masteren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C151F25-29C5-44F9-A4C3-F3F2FEE62F8C}" type="datetime1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156436" y="4633182"/>
            <a:ext cx="11981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000000"/>
                </a:solidFill>
              </a:rPr>
              <a:pPr/>
              <a:t>‹nr.›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="" xmlns:a16="http://schemas.microsoft.com/office/drawing/2014/main" id="{653B9B6C-6099-9541-944E-B0F711AF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2547"/>
            <a:ext cx="7886700" cy="1227221"/>
          </a:xfrm>
        </p:spPr>
        <p:txBody>
          <a:bodyPr anchor="t" anchorCtr="1"/>
          <a:lstStyle>
            <a:lvl1pPr>
              <a:defRPr b="1" i="0" baseline="0"/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7536544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1865986"/>
            <a:ext cx="7886700" cy="1477197"/>
          </a:xfrm>
        </p:spPr>
        <p:txBody>
          <a:bodyPr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da-DK" noProof="0" smtClean="0"/>
              <a:t>Klik for at redigere undertiteltypografien i masteren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77E1FF-0FC1-4099-8FF1-915C45E56DDF}" type="datetime1">
              <a:rPr lang="da-DK" smtClean="0">
                <a:solidFill>
                  <a:srgbClr val="FFFFFF"/>
                </a:solidFill>
              </a:rPr>
              <a:pPr/>
              <a:t>14-02-2020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srgbClr val="FFFFFF"/>
                </a:solidFill>
              </a:rPr>
              <a:t>CC2C Grenåen</a:t>
            </a:r>
            <a:endParaRPr lang="da-DK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156436" y="4633182"/>
            <a:ext cx="119818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FFFFFF"/>
                </a:solidFill>
              </a:rPr>
              <a:pPr/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="" xmlns:a16="http://schemas.microsoft.com/office/drawing/2014/main" id="{653B9B6C-6099-9541-944E-B0F711AF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12547"/>
            <a:ext cx="7886700" cy="1227221"/>
          </a:xfrm>
        </p:spPr>
        <p:txBody>
          <a:bodyPr anchor="t" anchorCtr="1"/>
          <a:lstStyle>
            <a:lvl1pPr>
              <a:defRPr b="1" i="0" baseline="0"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2A153FC-CA14-BD42-A58C-78EBCB66E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4960" y="4295139"/>
            <a:ext cx="611428" cy="61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88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3C3D198-9922-4C27-B506-87A203FEB235}" type="datetimeFigureOut">
              <a:rPr lang="da-DK" smtClean="0"/>
              <a:t>14-02-2020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3A31-DAEB-48BC-93C5-54A1663E58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43921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400677"/>
            <a:ext cx="7943850" cy="1790700"/>
          </a:xfrm>
        </p:spPr>
        <p:txBody>
          <a:bodyPr anchor="b"/>
          <a:lstStyle>
            <a:lvl1pPr algn="ctr">
              <a:defRPr sz="3375">
                <a:solidFill>
                  <a:schemeClr val="tx1"/>
                </a:solidFill>
                <a:effectLst/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2295730"/>
            <a:ext cx="7943850" cy="1241822"/>
          </a:xfrm>
        </p:spPr>
        <p:txBody>
          <a:bodyPr/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da-DK" noProof="0" smtClean="0"/>
              <a:t>Klik for at redigere undertiteltypografien i masteren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788">
                <a:solidFill>
                  <a:schemeClr val="tx1"/>
                </a:solidFill>
              </a:defRPr>
            </a:lvl1pPr>
          </a:lstStyle>
          <a:p>
            <a:fld id="{6ECDDC5C-9122-472B-BD47-9E319D31CF8B}" type="datetime1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788">
                <a:solidFill>
                  <a:schemeClr val="tx1"/>
                </a:solidFill>
              </a:defRPr>
            </a:lvl1pPr>
          </a:lstStyle>
          <a:p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156436" y="4632921"/>
            <a:ext cx="11981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000000"/>
                </a:solidFill>
              </a:rPr>
              <a:pPr/>
              <a:t>‹nr.›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499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400677"/>
            <a:ext cx="7943850" cy="1790700"/>
          </a:xfrm>
        </p:spPr>
        <p:txBody>
          <a:bodyPr anchor="b"/>
          <a:lstStyle>
            <a:lvl1pPr algn="ctr">
              <a:defRPr sz="3375">
                <a:solidFill>
                  <a:schemeClr val="bg1"/>
                </a:solidFill>
                <a:effectLst/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2295730"/>
            <a:ext cx="7943850" cy="1241822"/>
          </a:xfrm>
        </p:spPr>
        <p:txBody>
          <a:bodyPr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da-DK" noProof="0" smtClean="0"/>
              <a:t>Klik for at redigere undertiteltypografien i masteren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788">
                <a:solidFill>
                  <a:schemeClr val="bg1"/>
                </a:solidFill>
              </a:defRPr>
            </a:lvl1pPr>
          </a:lstStyle>
          <a:p>
            <a:fld id="{FDDD2A5E-D6E3-41F5-A83C-6FE29564820A}" type="datetime1">
              <a:rPr lang="da-DK" smtClean="0">
                <a:solidFill>
                  <a:srgbClr val="FFFFFF"/>
                </a:solidFill>
              </a:rPr>
              <a:pPr/>
              <a:t>14-02-2020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788"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srgbClr val="FFFFFF"/>
                </a:solidFill>
              </a:rPr>
              <a:t>CC2C Grenåen</a:t>
            </a:r>
            <a:endParaRPr lang="da-DK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156436" y="4632921"/>
            <a:ext cx="1198181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FFFFFF"/>
                </a:solidFill>
              </a:rPr>
              <a:pPr/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002BDBD-B252-FF4B-8559-D435A9FC44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4960" y="4295139"/>
            <a:ext cx="611428" cy="61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46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00189"/>
            <a:ext cx="7886700" cy="1751042"/>
          </a:xfrm>
        </p:spPr>
        <p:txBody>
          <a:bodyPr anchor="b"/>
          <a:lstStyle>
            <a:lvl1pPr>
              <a:defRPr sz="3375">
                <a:solidFill>
                  <a:schemeClr val="tx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297500"/>
            <a:ext cx="7886700" cy="1354015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noProof="0" smtClean="0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9658-2112-41FA-875E-BD1262AA825A}" type="datetime1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da-DK" smtClean="0">
                <a:solidFill>
                  <a:srgbClr val="000000"/>
                </a:solidFill>
              </a:rPr>
              <a:pPr/>
              <a:t>‹nr.›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3006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00189"/>
            <a:ext cx="7886700" cy="1751042"/>
          </a:xfrm>
        </p:spPr>
        <p:txBody>
          <a:bodyPr anchor="b"/>
          <a:lstStyle>
            <a:lvl1pPr>
              <a:defRPr sz="3375"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297500"/>
            <a:ext cx="7886700" cy="1354015"/>
          </a:xfrm>
        </p:spPr>
        <p:txBody>
          <a:bodyPr/>
          <a:lstStyle>
            <a:lvl1pPr marL="0" indent="0">
              <a:buNone/>
              <a:defRPr sz="1350">
                <a:solidFill>
                  <a:schemeClr val="bg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noProof="0" smtClean="0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97423E-23D1-4DAC-B48C-58CE58E69117}" type="datetime1">
              <a:rPr lang="da-DK" smtClean="0">
                <a:solidFill>
                  <a:srgbClr val="FFFFFF"/>
                </a:solidFill>
              </a:rPr>
              <a:pPr/>
              <a:t>14-02-2020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srgbClr val="FFFFFF"/>
                </a:solidFill>
              </a:rPr>
              <a:t>CC2C Grenåen</a:t>
            </a:r>
            <a:endParaRPr lang="da-DK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FFFFFF"/>
                </a:solidFill>
              </a:rPr>
              <a:pPr/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167D8C-EB7A-6242-B7DB-D03B2732F6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33360" y="4193539"/>
            <a:ext cx="713028" cy="71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694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28273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28273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541B-CBC2-4A45-A011-8B571289DFCC}" type="datetime1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da-DK" smtClean="0">
                <a:solidFill>
                  <a:srgbClr val="000000"/>
                </a:solidFill>
              </a:rPr>
              <a:pPr/>
              <a:t>‹nr.›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396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Two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28273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28273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5D78B4-DD0A-402F-BE2D-03ED42129998}" type="datetime1">
              <a:rPr lang="da-DK" smtClean="0">
                <a:solidFill>
                  <a:srgbClr val="FFFFFF"/>
                </a:solidFill>
              </a:rPr>
              <a:pPr/>
              <a:t>14-02-2020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srgbClr val="FFFFFF"/>
                </a:solidFill>
              </a:rPr>
              <a:t>CC2C Grenåen</a:t>
            </a:r>
            <a:endParaRPr lang="da-DK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FFFFFF"/>
                </a:solidFill>
              </a:rPr>
              <a:pPr/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958315B-9852-BB4D-A48A-FA7FF5DB8D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4960" y="4295139"/>
            <a:ext cx="611428" cy="61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683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>
                <a:solidFill>
                  <a:schemeClr val="tx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da-DK" noProof="0" smtClean="0"/>
              <a:t>Rediger typografien i masterens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8"/>
            <a:ext cx="3868340" cy="26316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>
                <a:solidFill>
                  <a:schemeClr val="tx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da-DK" noProof="0" smtClean="0"/>
              <a:t>Rediger typografien i masterens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8"/>
            <a:ext cx="3887391" cy="26316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AA9B4-3F94-41E7-81CD-3E8F2095EE30}" type="datetime1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da-DK" smtClean="0">
                <a:solidFill>
                  <a:srgbClr val="000000"/>
                </a:solidFill>
              </a:rPr>
              <a:pPr/>
              <a:t>‹nr.›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2590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da-DK" noProof="0" smtClean="0"/>
              <a:t>Rediger typografien i masterens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8"/>
            <a:ext cx="3868340" cy="26316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da-DK" noProof="0" smtClean="0"/>
              <a:t>Rediger typografien i masterens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8"/>
            <a:ext cx="3887391" cy="26316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7756B6-E461-4CD4-B168-ECCE6043092E}" type="datetime1">
              <a:rPr lang="da-DK" smtClean="0">
                <a:solidFill>
                  <a:srgbClr val="FFFFFF"/>
                </a:solidFill>
              </a:rPr>
              <a:pPr/>
              <a:t>14-02-2020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srgbClr val="FFFFFF"/>
                </a:solidFill>
              </a:rPr>
              <a:t>CC2C Grenåen</a:t>
            </a:r>
            <a:endParaRPr lang="da-DK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FFFFFF"/>
                </a:solidFill>
              </a:rPr>
              <a:pPr/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6C69A74-CC17-C74C-9E2A-ADD6EA09A2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4960" y="4295139"/>
            <a:ext cx="611428" cy="61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861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0222"/>
            <a:ext cx="7886700" cy="9941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794B-1167-4893-8CA9-1B5D23BEAF77}" type="datetime1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da-DK" smtClean="0">
                <a:solidFill>
                  <a:srgbClr val="000000"/>
                </a:solidFill>
              </a:rPr>
              <a:pPr/>
              <a:t>‹nr.›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DC7CADCA-7094-F742-88E2-C915ABD29E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1417321"/>
            <a:ext cx="7886700" cy="3049905"/>
          </a:xfrm>
        </p:spPr>
        <p:txBody>
          <a:bodyPr/>
          <a:lstStyle/>
          <a:p>
            <a:r>
              <a:rPr lang="da-DK" noProof="0" smtClean="0"/>
              <a:t>Klik på ikonet for at tilføje et billede</a:t>
            </a:r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5758063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0222"/>
            <a:ext cx="7886700" cy="9941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E9EE24-1DAF-435F-985B-16866A3ECC4F}" type="datetime1">
              <a:rPr lang="da-DK" smtClean="0">
                <a:solidFill>
                  <a:srgbClr val="FFFFFF"/>
                </a:solidFill>
              </a:rPr>
              <a:pPr/>
              <a:t>14-02-2020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srgbClr val="FFFFFF"/>
                </a:solidFill>
              </a:rPr>
              <a:t>CC2C Grenåen</a:t>
            </a:r>
            <a:endParaRPr lang="da-DK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FFFFFF"/>
                </a:solidFill>
              </a:rPr>
              <a:pPr/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DC7CADCA-7094-F742-88E2-C915ABD29E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1417321"/>
            <a:ext cx="7886700" cy="30499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på ikonet for at tilføje et billede</a:t>
            </a:r>
            <a:endParaRPr lang="da-DK" noProof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38F1507-6690-6A42-8F37-B67664E90C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4960" y="4295139"/>
            <a:ext cx="611428" cy="61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31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3C3D198-9922-4C27-B506-87A203FEB235}" type="datetimeFigureOut">
              <a:rPr lang="da-DK" smtClean="0"/>
              <a:t>14-02-2020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3A31-DAEB-48BC-93C5-54A1663E58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2735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39F0-DD6F-4A14-A810-48F4D2861ACE}" type="datetime1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da-DK" smtClean="0">
                <a:solidFill>
                  <a:srgbClr val="000000"/>
                </a:solidFill>
              </a:rPr>
              <a:pPr/>
              <a:t>‹nr.›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4BE7FC6-2BBF-C948-A29B-579CF9983A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652" y="457200"/>
            <a:ext cx="7953375" cy="4030266"/>
          </a:xfrm>
        </p:spPr>
        <p:txBody>
          <a:bodyPr/>
          <a:lstStyle/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3353887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24FFFD-1A60-428C-B2AE-FAB6D7139BF4}" type="datetime1">
              <a:rPr lang="da-DK" smtClean="0">
                <a:solidFill>
                  <a:srgbClr val="FFFFFF"/>
                </a:solidFill>
              </a:rPr>
              <a:pPr/>
              <a:t>14-02-2020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srgbClr val="FFFFFF"/>
                </a:solidFill>
              </a:rPr>
              <a:t>CC2C Grenåen</a:t>
            </a:r>
            <a:endParaRPr lang="da-DK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FFFFFF"/>
                </a:solidFill>
              </a:rPr>
              <a:pPr/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4BE7FC6-2BBF-C948-A29B-579CF9983A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652" y="457200"/>
            <a:ext cx="7953375" cy="40302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5339D9C-5B7A-FD49-953A-39AB5610BD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4960" y="4295139"/>
            <a:ext cx="611428" cy="61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322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097652F-4240-1F48-9DAC-D8B3B4AF2B8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9383854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39717B-4051-A641-A1E3-82D05A3E37E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37631288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t" anchorCtr="0"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6394" y="342901"/>
            <a:ext cx="4850149" cy="4052888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575">
                <a:solidFill>
                  <a:schemeClr val="tx1"/>
                </a:solidFill>
              </a:defRPr>
            </a:lvl2pPr>
            <a:lvl3pPr>
              <a:defRPr sz="1350">
                <a:solidFill>
                  <a:schemeClr val="tx1"/>
                </a:solidFill>
              </a:defRPr>
            </a:lvl3pPr>
            <a:lvl4pPr>
              <a:defRPr sz="1125">
                <a:solidFill>
                  <a:schemeClr val="tx1"/>
                </a:solidFill>
              </a:defRPr>
            </a:lvl4pPr>
            <a:lvl5pPr>
              <a:defRPr sz="1125">
                <a:solidFill>
                  <a:schemeClr val="tx1"/>
                </a:solidFill>
              </a:defRPr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da-DK" noProof="0" smtClean="0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1DBD9-FCE7-4FB6-BFC0-FB3C5265BB6F}" type="datetime1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da-DK" smtClean="0">
                <a:solidFill>
                  <a:srgbClr val="000000"/>
                </a:solidFill>
              </a:rPr>
              <a:pPr/>
              <a:t>‹nr.›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2230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Content with Ca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t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6394" y="342901"/>
            <a:ext cx="4850149" cy="4052888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575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125">
                <a:solidFill>
                  <a:schemeClr val="bg1"/>
                </a:solidFill>
              </a:defRPr>
            </a:lvl4pPr>
            <a:lvl5pPr>
              <a:defRPr sz="1125">
                <a:solidFill>
                  <a:schemeClr val="bg1"/>
                </a:solidFill>
              </a:defRPr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da-DK" noProof="0" smtClean="0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EDA65B-6EC7-4E48-BBD3-367998AAF155}" type="datetime1">
              <a:rPr lang="da-DK" smtClean="0">
                <a:solidFill>
                  <a:srgbClr val="FFFFFF"/>
                </a:solidFill>
              </a:rPr>
              <a:pPr/>
              <a:t>14-02-2020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srgbClr val="FFFFFF"/>
                </a:solidFill>
              </a:rPr>
              <a:t>CC2C Grenåen</a:t>
            </a:r>
            <a:endParaRPr lang="da-DK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FFFFFF"/>
                </a:solidFill>
              </a:rPr>
              <a:pPr/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AB3404B-651C-CB4E-91C8-5CD7827B11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4960" y="4295139"/>
            <a:ext cx="611428" cy="61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430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t" anchorCtr="0"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57602" y="342901"/>
            <a:ext cx="4858941" cy="40528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da-DK" noProof="0" smtClean="0"/>
              <a:t>Klik på ikonet for at tilføje et billede</a:t>
            </a:r>
            <a:endParaRPr lang="da-DK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da-DK" noProof="0" smtClean="0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217FF-8511-45AD-8214-872AA8E15339}" type="datetime1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da-DK" smtClean="0">
                <a:solidFill>
                  <a:srgbClr val="000000"/>
                </a:solidFill>
              </a:rPr>
              <a:pPr/>
              <a:t>‹nr.›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4446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1_Picture with Ca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t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57602" y="342901"/>
            <a:ext cx="4858941" cy="405288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da-DK" noProof="0" smtClean="0"/>
              <a:t>Klik på ikonet for at tilføje et billede</a:t>
            </a:r>
            <a:endParaRPr lang="da-DK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da-DK" noProof="0" smtClean="0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116B1-23F1-4F2B-A980-A537665C14BB}" type="datetime1">
              <a:rPr lang="da-DK" smtClean="0">
                <a:solidFill>
                  <a:srgbClr val="FFFFFF"/>
                </a:solidFill>
              </a:rPr>
              <a:pPr/>
              <a:t>14-02-2020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srgbClr val="FFFFFF"/>
                </a:solidFill>
              </a:rPr>
              <a:t>CC2C Grenåen</a:t>
            </a:r>
            <a:endParaRPr lang="da-DK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FFFFFF"/>
                </a:solidFill>
              </a:rPr>
              <a:pPr/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F1C02FB-F2DA-5947-A1E4-00592C9670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4960" y="4295139"/>
            <a:ext cx="611428" cy="61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955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BEED-6BB2-4A0E-8A50-BB39FE6753EB}" type="datetime1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da-DK" smtClean="0">
                <a:solidFill>
                  <a:srgbClr val="000000"/>
                </a:solidFill>
              </a:rPr>
              <a:pPr/>
              <a:t>‹nr.›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6047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1_Title and Vertical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1B2E4F-5712-4E30-8628-48BC6C4DDA0C}" type="datetime1">
              <a:rPr lang="da-DK" smtClean="0">
                <a:solidFill>
                  <a:srgbClr val="FFFFFF"/>
                </a:solidFill>
              </a:rPr>
              <a:pPr/>
              <a:t>14-02-2020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srgbClr val="FFFFFF"/>
                </a:solidFill>
              </a:rPr>
              <a:t>CC2C Grenåen</a:t>
            </a:r>
            <a:endParaRPr lang="da-DK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FFFFFF"/>
                </a:solidFill>
              </a:rPr>
              <a:pPr/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FBA3F24-023B-C54A-A805-A1C2BBD13F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4960" y="4295139"/>
            <a:ext cx="611428" cy="61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29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3C3D198-9922-4C27-B506-87A203FEB235}" type="datetimeFigureOut">
              <a:rPr lang="da-DK" smtClean="0"/>
              <a:t>14-02-2020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3A31-DAEB-48BC-93C5-54A1663E58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65389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75FBC-7C5D-4E2D-B481-1A99BF245D39}" type="datetime1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da-DK" smtClean="0">
                <a:solidFill>
                  <a:srgbClr val="000000"/>
                </a:solidFill>
              </a:rPr>
              <a:pPr/>
              <a:t>‹nr.›</a:t>
            </a:fld>
            <a:endParaRPr lang="da-DK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A146F28-48BB-C544-B9DA-23DA2302E1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500906" y="2086589"/>
            <a:ext cx="478249" cy="85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792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Vertical Title and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 smtClean="0"/>
              <a:t>Rediger typografien i masterens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9CC19F-772D-4EB8-AB02-56A64F3EDCE9}" type="datetime1">
              <a:rPr lang="da-DK" smtClean="0">
                <a:solidFill>
                  <a:srgbClr val="FFFFFF"/>
                </a:solidFill>
              </a:rPr>
              <a:pPr/>
              <a:t>14-02-2020</a:t>
            </a:fld>
            <a:endParaRPr lang="da-DK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>
                <a:solidFill>
                  <a:srgbClr val="FFFFFF"/>
                </a:solidFill>
              </a:rPr>
              <a:t>CC2C Grenåen</a:t>
            </a:r>
            <a:endParaRPr lang="da-DK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B2632C-56A2-E049-82CF-AFB420B2C11A}" type="slidenum">
              <a:rPr lang="da-DK" smtClean="0">
                <a:solidFill>
                  <a:srgbClr val="FFFFFF"/>
                </a:solidFill>
              </a:rPr>
              <a:pPr/>
              <a:t>‹nr.›</a:t>
            </a:fld>
            <a:endParaRPr lang="da-DK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050988E-51CE-8F45-A291-11C011C32F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543127" y="2044366"/>
            <a:ext cx="586818" cy="104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977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title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9E42D6-7B69-400B-B273-CF925FBDB262}" type="datetime1">
              <a:rPr lang="da-DK" altLang="da-DK">
                <a:solidFill>
                  <a:srgbClr val="000000"/>
                </a:solidFill>
              </a:rPr>
              <a:pPr/>
              <a:t>14-02-2020</a:t>
            </a:fld>
            <a:endParaRPr lang="da-DK" alt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A8DF8-91F4-4216-8857-52BFDBCFA972}" type="slidenum">
              <a:rPr lang="da-DK" altLang="da-DK">
                <a:solidFill>
                  <a:srgbClr val="000000"/>
                </a:solidFill>
              </a:rPr>
              <a:pPr/>
              <a:t>‹nr.›</a:t>
            </a:fld>
            <a:endParaRPr lang="da-DK" alt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6572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da-DK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AF888D-B981-4A42-988B-39A211FF0007}" type="datetime1">
              <a:rPr lang="da-DK" altLang="da-DK">
                <a:solidFill>
                  <a:srgbClr val="000000"/>
                </a:solidFill>
              </a:rPr>
              <a:pPr/>
              <a:t>14-02-2020</a:t>
            </a:fld>
            <a:endParaRPr lang="da-DK" altLang="da-DK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E7C4F7-77D4-4D3D-AA45-3595D56F8B49}" type="slidenum">
              <a:rPr lang="da-DK" altLang="da-DK">
                <a:solidFill>
                  <a:srgbClr val="000000"/>
                </a:solidFill>
              </a:rPr>
              <a:pPr/>
              <a:t>‹nr.›</a:t>
            </a:fld>
            <a:endParaRPr lang="da-DK" alt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168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3AAB93-0C4A-430A-8079-C0B101D7E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239A410-3E96-4C16-9F09-73DC937BB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ABE74-EB0A-451A-89EC-1033D1A5462E}" type="datetimeFigureOut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3E69A42-4A9C-4B04-9407-5ABB7164C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C06919C-860F-41D6-BDED-E2CE03002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3DD73-3C6A-4C51-BE63-1D0A65240A26}" type="slidenum">
              <a:rPr lang="da-DK" smtClean="0">
                <a:solidFill>
                  <a:srgbClr val="000000"/>
                </a:solidFill>
              </a:rPr>
              <a:pPr/>
              <a:t>‹nr.›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836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3C3D198-9922-4C27-B506-87A203FEB235}" type="datetimeFigureOut">
              <a:rPr lang="da-DK" smtClean="0"/>
              <a:t>14-02-2020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3A31-DAEB-48BC-93C5-54A1663E58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653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Klik på ikonet for at tilføje et billede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3C3D198-9922-4C27-B506-87A203FEB235}" type="datetimeFigureOut">
              <a:rPr lang="da-DK" smtClean="0"/>
              <a:t>14-02-2020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3A31-DAEB-48BC-93C5-54A1663E580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0600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67544" y="57352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437625"/>
            <a:ext cx="8229600" cy="3156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03A31-DAEB-48BC-93C5-54A1663E5801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87474"/>
            <a:ext cx="1944216" cy="592639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66"/>
          <a:stretch/>
        </p:blipFill>
        <p:spPr>
          <a:xfrm>
            <a:off x="251520" y="195486"/>
            <a:ext cx="648072" cy="44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8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20"/>
            <a:ext cx="7886700" cy="3070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noProof="0"/>
              <a:t>Edit Master text styles</a:t>
            </a:r>
          </a:p>
          <a:p>
            <a:pPr lvl="1"/>
            <a:r>
              <a:rPr lang="da-DK" noProof="0"/>
              <a:t>Second level</a:t>
            </a:r>
          </a:p>
          <a:p>
            <a:pPr lvl="2"/>
            <a:r>
              <a:rPr lang="da-DK" noProof="0"/>
              <a:t>Third level</a:t>
            </a:r>
          </a:p>
          <a:p>
            <a:pPr lvl="3"/>
            <a:r>
              <a:rPr lang="da-DK" noProof="0"/>
              <a:t>Fourth level</a:t>
            </a:r>
          </a:p>
          <a:p>
            <a:pPr lvl="4"/>
            <a:r>
              <a:rPr lang="da-DK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23568" y="4632723"/>
            <a:ext cx="27707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pPr defTabSz="514350"/>
            <a:fld id="{D3891B8B-11AE-4A60-9227-D28C758BF045}" type="datetime1">
              <a:rPr lang="da-DK" smtClean="0">
                <a:solidFill>
                  <a:srgbClr val="000000"/>
                </a:solidFill>
              </a:rPr>
              <a:pPr defTabSz="514350"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3" y="4632723"/>
            <a:ext cx="263284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/>
                </a:solidFill>
              </a:defRPr>
            </a:lvl1pPr>
          </a:lstStyle>
          <a:p>
            <a:pPr algn="l" defTabSz="514350"/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56437" y="4632723"/>
            <a:ext cx="11154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pPr defTabSz="514350"/>
            <a:fld id="{E0B2632C-56A2-E049-82CF-AFB420B2C11A}" type="slidenum">
              <a:rPr lang="da-DK" smtClean="0">
                <a:solidFill>
                  <a:srgbClr val="000000"/>
                </a:solidFill>
              </a:rPr>
              <a:pPr defTabSz="514350"/>
              <a:t>‹nr.›</a:t>
            </a:fld>
            <a:endParaRPr lang="da-DK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AE5DE04-D080-054C-88DD-3D695B10F104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7922261" y="4282440"/>
            <a:ext cx="624127" cy="62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3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</p:sldLayoutIdLst>
  <p:hf hdr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noProof="0" smtClean="0"/>
              <a:t>Klik for at redigere i master</a:t>
            </a:r>
            <a:endParaRPr lang="da-DK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20"/>
            <a:ext cx="7886700" cy="3070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noProof="0"/>
              <a:t>Edit Master text styles</a:t>
            </a:r>
          </a:p>
          <a:p>
            <a:pPr lvl="1"/>
            <a:r>
              <a:rPr lang="da-DK" noProof="0"/>
              <a:t>Second level</a:t>
            </a:r>
          </a:p>
          <a:p>
            <a:pPr lvl="2"/>
            <a:r>
              <a:rPr lang="da-DK" noProof="0"/>
              <a:t>Third level</a:t>
            </a:r>
          </a:p>
          <a:p>
            <a:pPr lvl="3"/>
            <a:r>
              <a:rPr lang="da-DK" noProof="0"/>
              <a:t>Fourth level</a:t>
            </a:r>
          </a:p>
          <a:p>
            <a:pPr lvl="4"/>
            <a:r>
              <a:rPr lang="da-DK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23568" y="4632723"/>
            <a:ext cx="27707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pPr defTabSz="514350"/>
            <a:fld id="{D3891B8B-11AE-4A60-9227-D28C758BF045}" type="datetime1">
              <a:rPr lang="da-DK" smtClean="0">
                <a:solidFill>
                  <a:srgbClr val="000000"/>
                </a:solidFill>
              </a:rPr>
              <a:pPr defTabSz="514350"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3" y="4632723"/>
            <a:ext cx="263284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/>
                </a:solidFill>
              </a:defRPr>
            </a:lvl1pPr>
          </a:lstStyle>
          <a:p>
            <a:pPr algn="l" defTabSz="514350"/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56437" y="4632723"/>
            <a:ext cx="11154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pPr defTabSz="514350"/>
            <a:fld id="{E0B2632C-56A2-E049-82CF-AFB420B2C11A}" type="slidenum">
              <a:rPr lang="da-DK" smtClean="0">
                <a:solidFill>
                  <a:srgbClr val="000000"/>
                </a:solidFill>
              </a:rPr>
              <a:pPr defTabSz="514350"/>
              <a:t>‹nr.›</a:t>
            </a:fld>
            <a:endParaRPr lang="da-DK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AE5DE04-D080-054C-88DD-3D695B10F104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7922261" y="4282440"/>
            <a:ext cx="624127" cy="62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3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  <p:sldLayoutId id="2147483721" r:id="rId28"/>
    <p:sldLayoutId id="2147483722" r:id="rId29"/>
    <p:sldLayoutId id="2147483723" r:id="rId30"/>
    <p:sldLayoutId id="2147483724" r:id="rId31"/>
  </p:sldLayoutIdLst>
  <p:hf hdr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5" Type="http://schemas.openxmlformats.org/officeDocument/2006/relationships/comments" Target="../comments/comment1.xml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4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ndmodel.dk/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andmodel.dk/" TargetMode="External"/><Relationship Id="rId1" Type="http://schemas.openxmlformats.org/officeDocument/2006/relationships/slideLayout" Target="../slideLayouts/slideLayout7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7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emf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google.com/url?sa=i&amp;url=http://peteropfinder.dk/_hvordan/index.html&amp;psig=AOvVaw3o55SzUdyO2MSEBw091rcS&amp;ust=1581066322631000&amp;source=images&amp;cd=vfe&amp;ved=0CAIQjRxqFwoTCIjc2prJvOcCFQAAAAAdAAAAABAO" TargetMode="Externa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dk/url?sa=i&amp;rct=j&amp;q=&amp;esrc=s&amp;frm=1&amp;source=images&amp;cd=&amp;cad=rja&amp;uact=8&amp;docid=n6R0riE--UwyeM&amp;tbnid=Jerq0CiQYTyHlM:&amp;ved=0CAUQjRw&amp;url=http://privatbornepasning.dk/passer/aalborg-kommune/dall-villaby/solskin.aspx&amp;ei=oqSdU_WCB4HaOpO2gPgJ&amp;bvm=bv.68911936,d.ZWU&amp;psig=AFQjCNHhAZxyZWIutEQyusBVkrzyaYBcFg&amp;ust=1402926610802233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597819"/>
            <a:ext cx="9144000" cy="1102519"/>
          </a:xfrm>
          <a:solidFill>
            <a:srgbClr val="8DBDBA"/>
          </a:solidFill>
        </p:spPr>
        <p:txBody>
          <a:bodyPr>
            <a:normAutofit/>
          </a:bodyPr>
          <a:lstStyle/>
          <a:p>
            <a:pPr algn="l">
              <a:tabLst>
                <a:tab pos="7894638" algn="r"/>
              </a:tabLst>
            </a:pPr>
            <a:r>
              <a:rPr lang="da-DK" b="1" dirty="0" smtClean="0">
                <a:solidFill>
                  <a:schemeClr val="bg1"/>
                </a:solidFill>
              </a:rPr>
              <a:t>	C2C C10 Grenåens opland</a:t>
            </a:r>
            <a:endParaRPr lang="da-DK" b="1" dirty="0">
              <a:solidFill>
                <a:schemeClr val="bg1"/>
              </a:solidFill>
            </a:endParaRP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3275856" y="2859782"/>
            <a:ext cx="5576664" cy="521196"/>
          </a:xfrm>
        </p:spPr>
        <p:txBody>
          <a:bodyPr>
            <a:normAutofit fontScale="85000" lnSpcReduction="10000"/>
          </a:bodyPr>
          <a:lstStyle/>
          <a:p>
            <a:pPr algn="r"/>
            <a:r>
              <a:rPr lang="da-DK" b="1" dirty="0" smtClean="0"/>
              <a:t>Følgegruppemøde  6. februar 2020</a:t>
            </a:r>
            <a:endParaRPr lang="da-DK" b="1" dirty="0"/>
          </a:p>
        </p:txBody>
      </p:sp>
      <p:sp>
        <p:nvSpPr>
          <p:cNvPr id="4" name="Rektangel 3"/>
          <p:cNvSpPr/>
          <p:nvPr/>
        </p:nvSpPr>
        <p:spPr>
          <a:xfrm>
            <a:off x="6660232" y="87474"/>
            <a:ext cx="2304256" cy="594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62562"/>
            <a:ext cx="5760640" cy="1382699"/>
          </a:xfrm>
          <a:prstGeom prst="rect">
            <a:avLst/>
          </a:prstGeom>
        </p:spPr>
      </p:pic>
      <p:pic>
        <p:nvPicPr>
          <p:cNvPr id="2050" name="Picture 2" descr="kolindsund pumpelag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07872"/>
            <a:ext cx="3428380" cy="228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87974"/>
            <a:ext cx="3239269" cy="51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86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da-DK" altLang="da-DK" sz="1800" dirty="0">
                <a:latin typeface="Verdana" charset="0"/>
              </a:rPr>
              <a:t>Nutidig situation</a:t>
            </a:r>
          </a:p>
          <a:p>
            <a:pPr>
              <a:spcBef>
                <a:spcPts val="0"/>
              </a:spcBef>
              <a:spcAft>
                <a:spcPts val="450"/>
              </a:spcAft>
            </a:pPr>
            <a:endParaRPr lang="da-DK" altLang="da-DK" sz="1800" dirty="0">
              <a:latin typeface="Verdana" charset="0"/>
            </a:endParaRPr>
          </a:p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da-DK" altLang="da-DK" sz="1800" dirty="0">
                <a:latin typeface="Verdana" charset="0"/>
              </a:rPr>
              <a:t>Historisk udvikling i klimaet og vandet (målinger)</a:t>
            </a:r>
          </a:p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endParaRPr lang="da-DK" altLang="da-DK" sz="1800" dirty="0">
              <a:latin typeface="Verdana" charset="0"/>
            </a:endParaRPr>
          </a:p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da-DK" altLang="da-DK" sz="1800" dirty="0">
                <a:latin typeface="Verdana" charset="0"/>
              </a:rPr>
              <a:t>Hvad kan vi forvente fremover (modeller)</a:t>
            </a:r>
          </a:p>
          <a:p>
            <a:pPr lvl="1">
              <a:spcBef>
                <a:spcPts val="0"/>
              </a:spcBef>
              <a:spcAft>
                <a:spcPts val="450"/>
              </a:spcAft>
              <a:buFont typeface="Wingdings" pitchFamily="2" charset="2"/>
              <a:buChar char="Ø"/>
            </a:pPr>
            <a:r>
              <a:rPr lang="da-DK" altLang="da-DK" sz="1650" dirty="0">
                <a:latin typeface="Verdana" charset="0"/>
              </a:rPr>
              <a:t>Klima (Nedbør)</a:t>
            </a:r>
          </a:p>
          <a:p>
            <a:pPr lvl="1">
              <a:spcBef>
                <a:spcPts val="0"/>
              </a:spcBef>
              <a:spcAft>
                <a:spcPts val="450"/>
              </a:spcAft>
              <a:buFont typeface="Wingdings" pitchFamily="2" charset="2"/>
              <a:buChar char="Ø"/>
            </a:pPr>
            <a:r>
              <a:rPr lang="da-DK" altLang="da-DK" sz="1650" dirty="0" err="1">
                <a:latin typeface="Verdana" charset="0"/>
              </a:rPr>
              <a:t>Havniveau</a:t>
            </a:r>
            <a:endParaRPr lang="da-DK" altLang="da-DK" sz="1650" dirty="0">
              <a:latin typeface="Verdana" charset="0"/>
            </a:endParaRPr>
          </a:p>
          <a:p>
            <a:pPr>
              <a:spcBef>
                <a:spcPts val="0"/>
              </a:spcBef>
              <a:spcAft>
                <a:spcPts val="450"/>
              </a:spcAft>
              <a:buFont typeface="Wingdings" pitchFamily="2" charset="2"/>
              <a:buChar char="Ø"/>
            </a:pPr>
            <a:endParaRPr lang="da-DK" altLang="da-DK" sz="1650" dirty="0">
              <a:latin typeface="Verdana" charset="0"/>
            </a:endParaRPr>
          </a:p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da-DK" altLang="da-DK" sz="1650" dirty="0">
                <a:latin typeface="Verdana" charset="0"/>
              </a:rPr>
              <a:t>Hydrologiske effekter</a:t>
            </a:r>
            <a:endParaRPr lang="da-DK" altLang="da-DK" sz="1800" dirty="0">
              <a:latin typeface="Verdana" charset="0"/>
            </a:endParaRPr>
          </a:p>
          <a:p>
            <a:pPr lvl="1">
              <a:spcBef>
                <a:spcPts val="0"/>
              </a:spcBef>
              <a:spcAft>
                <a:spcPts val="450"/>
              </a:spcAft>
              <a:buFont typeface="Wingdings" pitchFamily="2" charset="2"/>
              <a:buChar char="Ø"/>
            </a:pPr>
            <a:r>
              <a:rPr lang="da-DK" altLang="da-DK" sz="1650" dirty="0">
                <a:latin typeface="Verdana" charset="0"/>
              </a:rPr>
              <a:t>Grundvand</a:t>
            </a:r>
          </a:p>
          <a:p>
            <a:pPr lvl="1">
              <a:spcBef>
                <a:spcPts val="0"/>
              </a:spcBef>
              <a:spcAft>
                <a:spcPts val="450"/>
              </a:spcAft>
              <a:buFont typeface="Wingdings" pitchFamily="2" charset="2"/>
              <a:buChar char="Ø"/>
            </a:pPr>
            <a:r>
              <a:rPr lang="da-DK" altLang="da-DK" sz="1650" dirty="0">
                <a:latin typeface="Verdana" charset="0"/>
              </a:rPr>
              <a:t>Saltvandsindtrængning</a:t>
            </a:r>
          </a:p>
          <a:p>
            <a:pPr lvl="1">
              <a:spcBef>
                <a:spcPts val="0"/>
              </a:spcBef>
              <a:spcAft>
                <a:spcPts val="450"/>
              </a:spcAft>
              <a:buFont typeface="Wingdings" pitchFamily="2" charset="2"/>
              <a:buChar char="Ø"/>
            </a:pPr>
            <a:r>
              <a:rPr lang="da-DK" altLang="da-DK" sz="1650">
                <a:latin typeface="Verdana" charset="0"/>
              </a:rPr>
              <a:t>Vandløb/oversvømmelse</a:t>
            </a:r>
            <a:endParaRPr lang="da-DK" altLang="da-DK" sz="1650" dirty="0">
              <a:latin typeface="Verdana" charset="0"/>
            </a:endParaRPr>
          </a:p>
          <a:p>
            <a:pPr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da-DK" altLang="da-DK" sz="1800" dirty="0">
              <a:latin typeface="Verdana" charset="0"/>
            </a:endParaRPr>
          </a:p>
          <a:p>
            <a:pPr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a-DK" altLang="da-DK" sz="1800" dirty="0">
                <a:latin typeface="Verdana" charset="0"/>
              </a:rPr>
              <a:t>Konklusion</a:t>
            </a:r>
          </a:p>
          <a:p>
            <a:pPr marL="0" indent="0">
              <a:spcBef>
                <a:spcPts val="0"/>
              </a:spcBef>
              <a:spcAft>
                <a:spcPts val="450"/>
              </a:spcAft>
              <a:buNone/>
            </a:pPr>
            <a:endParaRPr lang="da-DK" altLang="da-DK" sz="1800" dirty="0">
              <a:latin typeface="Verdana" charset="0"/>
            </a:endParaRPr>
          </a:p>
        </p:txBody>
      </p:sp>
      <p:sp>
        <p:nvSpPr>
          <p:cNvPr id="1536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z="2250" dirty="0">
                <a:latin typeface="Verdana" charset="0"/>
              </a:rPr>
              <a:t>Indhold</a:t>
            </a:r>
          </a:p>
        </p:txBody>
      </p:sp>
    </p:spTree>
    <p:extLst>
      <p:ext uri="{BB962C8B-B14F-4D97-AF65-F5344CB8AC3E}">
        <p14:creationId xmlns:p14="http://schemas.microsoft.com/office/powerpoint/2010/main" val="182756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85452" y="1987153"/>
            <a:ext cx="6172200" cy="584597"/>
          </a:xfrm>
        </p:spPr>
        <p:txBody>
          <a:bodyPr/>
          <a:lstStyle/>
          <a:p>
            <a:pPr algn="ctr"/>
            <a:r>
              <a:rPr lang="en-GB" dirty="0" smtClean="0"/>
              <a:t>NUTIDEN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947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485900" y="414820"/>
            <a:ext cx="6172200" cy="584597"/>
          </a:xfrm>
        </p:spPr>
        <p:txBody>
          <a:bodyPr/>
          <a:lstStyle/>
          <a:p>
            <a:r>
              <a:rPr lang="da-DK" sz="2250" dirty="0"/>
              <a:t>”Danmark forsumper”</a:t>
            </a:r>
            <a:endParaRPr lang="da-DK" sz="2250" dirty="0"/>
          </a:p>
        </p:txBody>
      </p:sp>
      <p:sp>
        <p:nvSpPr>
          <p:cNvPr id="4" name="Pladsholder til indhold 3"/>
          <p:cNvSpPr txBox="1">
            <a:spLocks noGrp="1"/>
          </p:cNvSpPr>
          <p:nvPr>
            <p:ph idx="1"/>
          </p:nvPr>
        </p:nvSpPr>
        <p:spPr>
          <a:xfrm>
            <a:off x="1485901" y="1340644"/>
            <a:ext cx="314830" cy="310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4" t="10856" r="28587" b="4148"/>
          <a:stretch/>
        </p:blipFill>
        <p:spPr bwMode="auto">
          <a:xfrm>
            <a:off x="1143000" y="999417"/>
            <a:ext cx="3431720" cy="394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8" t="10626" r="24945" b="4469"/>
          <a:stretch/>
        </p:blipFill>
        <p:spPr bwMode="auto">
          <a:xfrm rot="201356">
            <a:off x="4886664" y="1083253"/>
            <a:ext cx="3029115" cy="300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0" t="19267" r="36498" b="13112"/>
          <a:stretch/>
        </p:blipFill>
        <p:spPr bwMode="auto">
          <a:xfrm rot="21288196">
            <a:off x="2298435" y="2422197"/>
            <a:ext cx="2375995" cy="291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35" r="66048" b="38727"/>
          <a:stretch/>
        </p:blipFill>
        <p:spPr bwMode="auto">
          <a:xfrm rot="338840">
            <a:off x="3777864" y="3152978"/>
            <a:ext cx="2674835" cy="145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3871913" y="4027569"/>
            <a:ext cx="1725779" cy="17333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85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1"/>
          <p:cNvSpPr>
            <a:spLocks noGrp="1"/>
          </p:cNvSpPr>
          <p:nvPr>
            <p:ph idx="1"/>
          </p:nvPr>
        </p:nvSpPr>
        <p:spPr>
          <a:xfrm>
            <a:off x="1485900" y="1228048"/>
            <a:ext cx="6172200" cy="3253979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da-DK" altLang="da-DK" sz="1800" dirty="0">
                <a:latin typeface="Verdana" charset="0"/>
              </a:rPr>
              <a:t>18 statsveje</a:t>
            </a:r>
          </a:p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da-DK" altLang="da-DK" sz="1800" dirty="0">
                <a:latin typeface="Verdana" charset="0"/>
              </a:rPr>
              <a:t>Mange mindre veje</a:t>
            </a:r>
          </a:p>
        </p:txBody>
      </p:sp>
      <p:sp>
        <p:nvSpPr>
          <p:cNvPr id="15363" name="Title 2"/>
          <p:cNvSpPr>
            <a:spLocks noGrp="1"/>
          </p:cNvSpPr>
          <p:nvPr>
            <p:ph type="title"/>
          </p:nvPr>
        </p:nvSpPr>
        <p:spPr>
          <a:xfrm>
            <a:off x="1485900" y="473937"/>
            <a:ext cx="6172200" cy="584597"/>
          </a:xfrm>
        </p:spPr>
        <p:txBody>
          <a:bodyPr>
            <a:normAutofit fontScale="90000"/>
          </a:bodyPr>
          <a:lstStyle/>
          <a:p>
            <a:r>
              <a:rPr lang="da-DK" altLang="da-DK" sz="2250" dirty="0">
                <a:latin typeface="Verdana" charset="0"/>
              </a:rPr>
              <a:t>Oversvømmede veje</a:t>
            </a:r>
            <a:br>
              <a:rPr lang="da-DK" altLang="da-DK" sz="2250" dirty="0">
                <a:latin typeface="Verdana" charset="0"/>
              </a:rPr>
            </a:br>
            <a:r>
              <a:rPr lang="da-DK" altLang="da-DK" sz="1800" b="0" i="1" dirty="0">
                <a:latin typeface="Verdana" charset="0"/>
              </a:rPr>
              <a:t>27 December 2015</a:t>
            </a:r>
            <a:endParaRPr lang="da-DK" altLang="da-DK" sz="2250" b="0" i="1" dirty="0">
              <a:latin typeface="Verdana" charset="0"/>
            </a:endParaRPr>
          </a:p>
        </p:txBody>
      </p:sp>
      <p:pic>
        <p:nvPicPr>
          <p:cNvPr id="3074" name="Picture 2" descr="C:\Users\jcr\Documents\Lectures-præsentationer-events\Foredrag-2016\2016_03_17-Auning Kro Vandråd\Taulov motorvej december 2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049" y="2005198"/>
            <a:ext cx="4405711" cy="293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50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5900" y="1968949"/>
            <a:ext cx="6172200" cy="584597"/>
          </a:xfrm>
        </p:spPr>
        <p:txBody>
          <a:bodyPr/>
          <a:lstStyle/>
          <a:p>
            <a:pPr algn="ctr"/>
            <a:r>
              <a:rPr lang="en-GB" dirty="0" smtClean="0"/>
              <a:t>FORTIDEN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690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5900" y="678656"/>
            <a:ext cx="6172200" cy="781434"/>
          </a:xfrm>
        </p:spPr>
        <p:txBody>
          <a:bodyPr/>
          <a:lstStyle/>
          <a:p>
            <a:r>
              <a:rPr lang="en-GB" sz="2250" dirty="0" err="1">
                <a:latin typeface="Verdana" pitchFamily="34" charset="0"/>
              </a:rPr>
              <a:t>Klimaændringer</a:t>
            </a:r>
            <a:r>
              <a:rPr lang="en-GB" sz="2250" dirty="0">
                <a:latin typeface="Verdana" pitchFamily="34" charset="0"/>
              </a:rPr>
              <a:t> </a:t>
            </a:r>
            <a:r>
              <a:rPr lang="en-GB" sz="2250" dirty="0" err="1">
                <a:latin typeface="Verdana" pitchFamily="34" charset="0"/>
              </a:rPr>
              <a:t>er</a:t>
            </a:r>
            <a:r>
              <a:rPr lang="en-GB" sz="2250" dirty="0">
                <a:latin typeface="Verdana" pitchFamily="34" charset="0"/>
              </a:rPr>
              <a:t> her </a:t>
            </a:r>
            <a:r>
              <a:rPr lang="en-GB" sz="2250" dirty="0" err="1">
                <a:latin typeface="Verdana" pitchFamily="34" charset="0"/>
              </a:rPr>
              <a:t>allerede</a:t>
            </a:r>
            <a:r>
              <a:rPr lang="en-GB" dirty="0" smtClean="0">
                <a:latin typeface="Verdana" pitchFamily="34" charset="0"/>
              </a:rPr>
              <a:t/>
            </a:r>
            <a:br>
              <a:rPr lang="en-GB" dirty="0" smtClean="0">
                <a:latin typeface="Verdana" pitchFamily="34" charset="0"/>
              </a:rPr>
            </a:br>
            <a:r>
              <a:rPr lang="en-GB" sz="1800" b="0" i="1" dirty="0" err="1"/>
              <a:t>Nedbørsudvikling</a:t>
            </a:r>
            <a:r>
              <a:rPr lang="en-GB" sz="1800" b="0" i="1" dirty="0"/>
              <a:t> </a:t>
            </a:r>
            <a:r>
              <a:rPr lang="en-GB" sz="1800" b="0" i="1" dirty="0" err="1"/>
              <a:t>i</a:t>
            </a:r>
            <a:r>
              <a:rPr lang="en-GB" sz="1800" b="0" i="1" dirty="0"/>
              <a:t> </a:t>
            </a:r>
            <a:r>
              <a:rPr lang="en-GB" sz="1800" b="0" i="1" dirty="0" err="1"/>
              <a:t>Skjern</a:t>
            </a:r>
            <a:r>
              <a:rPr lang="en-GB" sz="1800" b="0" i="1" dirty="0"/>
              <a:t> </a:t>
            </a:r>
            <a:r>
              <a:rPr lang="en-GB" sz="1800" b="0" i="1" dirty="0"/>
              <a:t>Å </a:t>
            </a:r>
            <a:r>
              <a:rPr lang="en-GB" sz="1800" b="0" i="1" dirty="0" err="1"/>
              <a:t>oplandet</a:t>
            </a:r>
            <a:r>
              <a:rPr lang="en-GB" sz="1800" b="0" i="1" dirty="0"/>
              <a:t> – 1870-2010</a:t>
            </a:r>
            <a:endParaRPr lang="en-GB" sz="1800" b="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67" t="5499" r="5932" b="64725"/>
          <a:stretch/>
        </p:blipFill>
        <p:spPr>
          <a:xfrm>
            <a:off x="5665713" y="1804558"/>
            <a:ext cx="1689874" cy="18085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7" t="5494" r="48488" b="64748"/>
          <a:stretch/>
        </p:blipFill>
        <p:spPr>
          <a:xfrm>
            <a:off x="2379538" y="1804559"/>
            <a:ext cx="3286175" cy="1808894"/>
          </a:xfrm>
          <a:prstGeom prst="rect">
            <a:avLst/>
          </a:prstGeom>
        </p:spPr>
      </p:pic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1453956" y="2026625"/>
            <a:ext cx="1180367" cy="428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050" dirty="0" err="1">
                <a:solidFill>
                  <a:schemeClr val="tx1">
                    <a:lumMod val="75000"/>
                  </a:schemeClr>
                </a:solidFill>
              </a:rPr>
              <a:t>Nedbør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 algn="ctr">
              <a:spcAft>
                <a:spcPts val="450"/>
              </a:spcAft>
              <a:buNone/>
            </a:pPr>
            <a:r>
              <a:rPr lang="en-US" sz="825" dirty="0">
                <a:solidFill>
                  <a:schemeClr val="tx1">
                    <a:lumMod val="75000"/>
                  </a:schemeClr>
                </a:solidFill>
              </a:rPr>
              <a:t>[mm/</a:t>
            </a:r>
            <a:r>
              <a:rPr lang="en-US" sz="825" dirty="0" err="1">
                <a:solidFill>
                  <a:schemeClr val="tx1">
                    <a:lumMod val="75000"/>
                  </a:schemeClr>
                </a:solidFill>
              </a:rPr>
              <a:t>år</a:t>
            </a:r>
            <a:r>
              <a:rPr lang="en-US" sz="825" dirty="0">
                <a:solidFill>
                  <a:schemeClr val="tx1">
                    <a:lumMod val="75000"/>
                  </a:schemeClr>
                </a:solidFill>
              </a:rPr>
              <a:t>]</a:t>
            </a:r>
          </a:p>
        </p:txBody>
      </p:sp>
      <p:sp>
        <p:nvSpPr>
          <p:cNvPr id="8" name="Content Placeholder 6"/>
          <p:cNvSpPr txBox="1">
            <a:spLocks/>
          </p:cNvSpPr>
          <p:nvPr/>
        </p:nvSpPr>
        <p:spPr bwMode="auto">
          <a:xfrm>
            <a:off x="1580789" y="2813479"/>
            <a:ext cx="86225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600" kern="12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50" dirty="0" err="1">
                <a:solidFill>
                  <a:srgbClr val="000000">
                    <a:lumMod val="75000"/>
                  </a:srgbClr>
                </a:solidFill>
              </a:rPr>
              <a:t>Nedbørs</a:t>
            </a:r>
            <a:r>
              <a:rPr lang="en-US" sz="1050" dirty="0">
                <a:solidFill>
                  <a:srgbClr val="000000">
                    <a:lumMod val="75000"/>
                  </a:srgbClr>
                </a:solidFill>
              </a:rPr>
              <a:t>-</a:t>
            </a:r>
          </a:p>
          <a:p>
            <a:pPr marL="0" indent="0" algn="ctr">
              <a:buNone/>
            </a:pPr>
            <a:r>
              <a:rPr lang="en-US" sz="1050" dirty="0" err="1">
                <a:solidFill>
                  <a:srgbClr val="000000">
                    <a:lumMod val="75000"/>
                  </a:srgbClr>
                </a:solidFill>
              </a:rPr>
              <a:t>dage</a:t>
            </a:r>
            <a:endParaRPr lang="en-US" sz="1050" dirty="0">
              <a:solidFill>
                <a:srgbClr val="000000">
                  <a:lumMod val="75000"/>
                </a:srgbClr>
              </a:solidFill>
            </a:endParaRPr>
          </a:p>
          <a:p>
            <a:pPr marL="0" indent="0" algn="ctr">
              <a:buNone/>
            </a:pPr>
            <a:r>
              <a:rPr lang="en-US" sz="825" dirty="0">
                <a:solidFill>
                  <a:srgbClr val="000000">
                    <a:lumMod val="75000"/>
                  </a:srgbClr>
                </a:solidFill>
              </a:rPr>
              <a:t>[</a:t>
            </a:r>
            <a:r>
              <a:rPr lang="en-US" sz="825" dirty="0" err="1">
                <a:solidFill>
                  <a:srgbClr val="000000">
                    <a:lumMod val="75000"/>
                  </a:srgbClr>
                </a:solidFill>
              </a:rPr>
              <a:t>antal</a:t>
            </a:r>
            <a:r>
              <a:rPr lang="en-US" sz="825" dirty="0">
                <a:solidFill>
                  <a:srgbClr val="000000">
                    <a:lumMod val="75000"/>
                  </a:srgbClr>
                </a:solidFill>
              </a:rPr>
              <a:t>]</a:t>
            </a:r>
            <a:endParaRPr lang="en-US" sz="1050" dirty="0">
              <a:solidFill>
                <a:srgbClr val="000000">
                  <a:lumMod val="75000"/>
                </a:srgb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15593" y="1880389"/>
            <a:ext cx="108000" cy="1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en-GB" sz="1013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15593" y="2785136"/>
            <a:ext cx="108000" cy="1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en-GB" sz="1013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75399" y="1875971"/>
            <a:ext cx="108000" cy="6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en-GB" sz="1013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77223" y="2773953"/>
            <a:ext cx="108000" cy="838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en-GB" sz="1013">
              <a:solidFill>
                <a:srgbClr val="FFFFFF"/>
              </a:solidFill>
            </a:endParaRPr>
          </a:p>
        </p:txBody>
      </p:sp>
      <p:sp>
        <p:nvSpPr>
          <p:cNvPr id="14" name="Tekstboks 11"/>
          <p:cNvSpPr txBox="1"/>
          <p:nvPr/>
        </p:nvSpPr>
        <p:spPr>
          <a:xfrm>
            <a:off x="6967343" y="4800207"/>
            <a:ext cx="915635" cy="19620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defTabSz="514350"/>
            <a:r>
              <a:rPr lang="da-DK" sz="675" dirty="0">
                <a:solidFill>
                  <a:srgbClr val="000000"/>
                </a:solidFill>
              </a:rPr>
              <a:t>Karlsson et al. (2014)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5355460" y="2106803"/>
            <a:ext cx="760144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en-GB" sz="675" dirty="0">
                <a:solidFill>
                  <a:srgbClr val="000000"/>
                </a:solidFill>
              </a:rPr>
              <a:t>[mm/</a:t>
            </a:r>
            <a:r>
              <a:rPr lang="en-GB" sz="675" dirty="0" err="1">
                <a:solidFill>
                  <a:srgbClr val="000000"/>
                </a:solidFill>
              </a:rPr>
              <a:t>måned</a:t>
            </a:r>
            <a:r>
              <a:rPr lang="en-GB" sz="675" dirty="0">
                <a:solidFill>
                  <a:srgbClr val="000000"/>
                </a:solidFill>
              </a:rPr>
              <a:t>/</a:t>
            </a:r>
            <a:r>
              <a:rPr lang="en-GB" sz="675" dirty="0" err="1">
                <a:solidFill>
                  <a:srgbClr val="000000"/>
                </a:solidFill>
              </a:rPr>
              <a:t>år</a:t>
            </a:r>
            <a:r>
              <a:rPr lang="en-GB" sz="675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5294842" y="3008756"/>
            <a:ext cx="798617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en-GB" sz="675" dirty="0">
                <a:solidFill>
                  <a:srgbClr val="000000"/>
                </a:solidFill>
              </a:rPr>
              <a:t>[</a:t>
            </a:r>
            <a:r>
              <a:rPr lang="en-GB" sz="675" dirty="0" err="1">
                <a:solidFill>
                  <a:srgbClr val="000000"/>
                </a:solidFill>
              </a:rPr>
              <a:t>antal</a:t>
            </a:r>
            <a:r>
              <a:rPr lang="en-GB" sz="675" dirty="0">
                <a:solidFill>
                  <a:srgbClr val="000000"/>
                </a:solidFill>
              </a:rPr>
              <a:t>/</a:t>
            </a:r>
            <a:r>
              <a:rPr lang="en-GB" sz="675" dirty="0" err="1">
                <a:solidFill>
                  <a:srgbClr val="000000"/>
                </a:solidFill>
              </a:rPr>
              <a:t>måned</a:t>
            </a:r>
            <a:r>
              <a:rPr lang="en-GB" sz="675" dirty="0">
                <a:solidFill>
                  <a:srgbClr val="000000"/>
                </a:solidFill>
              </a:rPr>
              <a:t>/</a:t>
            </a:r>
            <a:r>
              <a:rPr lang="en-GB" sz="675" dirty="0" err="1">
                <a:solidFill>
                  <a:srgbClr val="000000"/>
                </a:solidFill>
              </a:rPr>
              <a:t>år</a:t>
            </a:r>
            <a:r>
              <a:rPr lang="en-GB" sz="675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2" name="Rectangle 1"/>
          <p:cNvSpPr/>
          <p:nvPr/>
        </p:nvSpPr>
        <p:spPr>
          <a:xfrm>
            <a:off x="1346714" y="2708857"/>
            <a:ext cx="6581468" cy="12333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en-GB" sz="1013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4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5900" y="678656"/>
            <a:ext cx="6172200" cy="781434"/>
          </a:xfrm>
        </p:spPr>
        <p:txBody>
          <a:bodyPr/>
          <a:lstStyle/>
          <a:p>
            <a:r>
              <a:rPr lang="en-GB" sz="2250" dirty="0" err="1">
                <a:latin typeface="Verdana" pitchFamily="34" charset="0"/>
              </a:rPr>
              <a:t>Klimaændringer</a:t>
            </a:r>
            <a:r>
              <a:rPr lang="en-GB" sz="2250" dirty="0">
                <a:latin typeface="Verdana" pitchFamily="34" charset="0"/>
              </a:rPr>
              <a:t> </a:t>
            </a:r>
            <a:r>
              <a:rPr lang="en-GB" sz="2250" dirty="0" err="1">
                <a:latin typeface="Verdana" pitchFamily="34" charset="0"/>
              </a:rPr>
              <a:t>er</a:t>
            </a:r>
            <a:r>
              <a:rPr lang="en-GB" sz="2250" dirty="0">
                <a:latin typeface="Verdana" pitchFamily="34" charset="0"/>
              </a:rPr>
              <a:t> her </a:t>
            </a:r>
            <a:r>
              <a:rPr lang="en-GB" sz="2250" dirty="0" err="1">
                <a:latin typeface="Verdana" pitchFamily="34" charset="0"/>
              </a:rPr>
              <a:t>allerede</a:t>
            </a:r>
            <a:r>
              <a:rPr lang="en-GB" dirty="0" smtClean="0">
                <a:latin typeface="Verdana" pitchFamily="34" charset="0"/>
              </a:rPr>
              <a:t/>
            </a:r>
            <a:br>
              <a:rPr lang="en-GB" dirty="0" smtClean="0">
                <a:latin typeface="Verdana" pitchFamily="34" charset="0"/>
              </a:rPr>
            </a:br>
            <a:r>
              <a:rPr lang="en-GB" sz="1800" b="0" i="1" dirty="0" err="1"/>
              <a:t>Nedbørsudvikling</a:t>
            </a:r>
            <a:r>
              <a:rPr lang="en-GB" sz="1800" b="0" i="1" dirty="0"/>
              <a:t> </a:t>
            </a:r>
            <a:r>
              <a:rPr lang="en-GB" sz="1800" b="0" i="1" dirty="0" err="1"/>
              <a:t>i</a:t>
            </a:r>
            <a:r>
              <a:rPr lang="en-GB" sz="1800" b="0" i="1" dirty="0"/>
              <a:t> </a:t>
            </a:r>
            <a:r>
              <a:rPr lang="en-GB" sz="1800" b="0" i="1" dirty="0" err="1"/>
              <a:t>Skjern</a:t>
            </a:r>
            <a:r>
              <a:rPr lang="en-GB" sz="1800" b="0" i="1" dirty="0"/>
              <a:t> </a:t>
            </a:r>
            <a:r>
              <a:rPr lang="en-GB" sz="1800" b="0" i="1" dirty="0"/>
              <a:t>Å </a:t>
            </a:r>
            <a:r>
              <a:rPr lang="en-GB" sz="1800" b="0" i="1" dirty="0" err="1"/>
              <a:t>oplandet</a:t>
            </a:r>
            <a:r>
              <a:rPr lang="en-GB" sz="1800" b="0" i="1" dirty="0"/>
              <a:t> – 1870-2010</a:t>
            </a:r>
            <a:endParaRPr lang="en-GB" sz="1800" b="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67" t="5499" r="5932" b="64725"/>
          <a:stretch/>
        </p:blipFill>
        <p:spPr>
          <a:xfrm>
            <a:off x="5665713" y="1804558"/>
            <a:ext cx="1689874" cy="18085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7" t="5494" r="48488" b="64748"/>
          <a:stretch/>
        </p:blipFill>
        <p:spPr>
          <a:xfrm>
            <a:off x="2379538" y="1804559"/>
            <a:ext cx="3286175" cy="1808894"/>
          </a:xfrm>
          <a:prstGeom prst="rect">
            <a:avLst/>
          </a:prstGeom>
        </p:spPr>
      </p:pic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1453956" y="2026625"/>
            <a:ext cx="1180367" cy="428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050" dirty="0" err="1">
                <a:solidFill>
                  <a:schemeClr val="tx1">
                    <a:lumMod val="75000"/>
                  </a:schemeClr>
                </a:solidFill>
              </a:rPr>
              <a:t>Nedbør</a:t>
            </a:r>
            <a:endParaRPr lang="en-US" sz="1050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 algn="ctr">
              <a:spcAft>
                <a:spcPts val="450"/>
              </a:spcAft>
              <a:buNone/>
            </a:pPr>
            <a:r>
              <a:rPr lang="en-US" sz="825" dirty="0">
                <a:solidFill>
                  <a:schemeClr val="tx1">
                    <a:lumMod val="75000"/>
                  </a:schemeClr>
                </a:solidFill>
              </a:rPr>
              <a:t>[mm/</a:t>
            </a:r>
            <a:r>
              <a:rPr lang="en-US" sz="825" dirty="0" err="1">
                <a:solidFill>
                  <a:schemeClr val="tx1">
                    <a:lumMod val="75000"/>
                  </a:schemeClr>
                </a:solidFill>
              </a:rPr>
              <a:t>år</a:t>
            </a:r>
            <a:r>
              <a:rPr lang="en-US" sz="825" dirty="0">
                <a:solidFill>
                  <a:schemeClr val="tx1">
                    <a:lumMod val="75000"/>
                  </a:schemeClr>
                </a:solidFill>
              </a:rPr>
              <a:t>]</a:t>
            </a:r>
          </a:p>
        </p:txBody>
      </p:sp>
      <p:sp>
        <p:nvSpPr>
          <p:cNvPr id="8" name="Content Placeholder 6"/>
          <p:cNvSpPr txBox="1">
            <a:spLocks/>
          </p:cNvSpPr>
          <p:nvPr/>
        </p:nvSpPr>
        <p:spPr bwMode="auto">
          <a:xfrm>
            <a:off x="1580789" y="2813479"/>
            <a:ext cx="86225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600" kern="12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50" dirty="0" err="1">
                <a:solidFill>
                  <a:srgbClr val="000000">
                    <a:lumMod val="75000"/>
                  </a:srgbClr>
                </a:solidFill>
              </a:rPr>
              <a:t>Nedbørs</a:t>
            </a:r>
            <a:r>
              <a:rPr lang="en-US" sz="1050" dirty="0">
                <a:solidFill>
                  <a:srgbClr val="000000">
                    <a:lumMod val="75000"/>
                  </a:srgbClr>
                </a:solidFill>
              </a:rPr>
              <a:t>-</a:t>
            </a:r>
          </a:p>
          <a:p>
            <a:pPr marL="0" indent="0" algn="ctr">
              <a:buNone/>
            </a:pPr>
            <a:r>
              <a:rPr lang="en-US" sz="1050" dirty="0" err="1">
                <a:solidFill>
                  <a:srgbClr val="000000">
                    <a:lumMod val="75000"/>
                  </a:srgbClr>
                </a:solidFill>
              </a:rPr>
              <a:t>dage</a:t>
            </a:r>
            <a:endParaRPr lang="en-US" sz="1050" dirty="0">
              <a:solidFill>
                <a:srgbClr val="000000">
                  <a:lumMod val="75000"/>
                </a:srgbClr>
              </a:solidFill>
            </a:endParaRPr>
          </a:p>
          <a:p>
            <a:pPr marL="0" indent="0" algn="ctr">
              <a:buNone/>
            </a:pPr>
            <a:r>
              <a:rPr lang="en-US" sz="825" dirty="0">
                <a:solidFill>
                  <a:srgbClr val="000000">
                    <a:lumMod val="75000"/>
                  </a:srgbClr>
                </a:solidFill>
              </a:rPr>
              <a:t>[</a:t>
            </a:r>
            <a:r>
              <a:rPr lang="en-US" sz="825" dirty="0" err="1">
                <a:solidFill>
                  <a:srgbClr val="000000">
                    <a:lumMod val="75000"/>
                  </a:srgbClr>
                </a:solidFill>
              </a:rPr>
              <a:t>antal</a:t>
            </a:r>
            <a:r>
              <a:rPr lang="en-US" sz="825" dirty="0">
                <a:solidFill>
                  <a:srgbClr val="000000">
                    <a:lumMod val="75000"/>
                  </a:srgbClr>
                </a:solidFill>
              </a:rPr>
              <a:t>]</a:t>
            </a:r>
            <a:endParaRPr lang="en-US" sz="1050" dirty="0">
              <a:solidFill>
                <a:srgbClr val="000000">
                  <a:lumMod val="75000"/>
                </a:srgb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15593" y="1880389"/>
            <a:ext cx="108000" cy="1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en-GB" sz="1013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15593" y="2785136"/>
            <a:ext cx="108000" cy="10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en-GB" sz="1013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75399" y="1875971"/>
            <a:ext cx="108000" cy="6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en-GB" sz="1013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77223" y="2773953"/>
            <a:ext cx="108000" cy="838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en-GB" sz="1013">
              <a:solidFill>
                <a:srgbClr val="FFFFFF"/>
              </a:solidFill>
            </a:endParaRPr>
          </a:p>
        </p:txBody>
      </p:sp>
      <p:sp>
        <p:nvSpPr>
          <p:cNvPr id="14" name="Tekstboks 11"/>
          <p:cNvSpPr txBox="1"/>
          <p:nvPr/>
        </p:nvSpPr>
        <p:spPr>
          <a:xfrm>
            <a:off x="6967343" y="4800207"/>
            <a:ext cx="915635" cy="19620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defTabSz="514350"/>
            <a:r>
              <a:rPr lang="da-DK" sz="675" dirty="0">
                <a:solidFill>
                  <a:srgbClr val="000000"/>
                </a:solidFill>
              </a:rPr>
              <a:t>Karlsson et al. (2014)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5355460" y="2106803"/>
            <a:ext cx="760144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en-GB" sz="675" dirty="0">
                <a:solidFill>
                  <a:srgbClr val="000000"/>
                </a:solidFill>
              </a:rPr>
              <a:t>[mm/</a:t>
            </a:r>
            <a:r>
              <a:rPr lang="en-GB" sz="675" dirty="0" err="1">
                <a:solidFill>
                  <a:srgbClr val="000000"/>
                </a:solidFill>
              </a:rPr>
              <a:t>måned</a:t>
            </a:r>
            <a:r>
              <a:rPr lang="en-GB" sz="675" dirty="0">
                <a:solidFill>
                  <a:srgbClr val="000000"/>
                </a:solidFill>
              </a:rPr>
              <a:t>/</a:t>
            </a:r>
            <a:r>
              <a:rPr lang="en-GB" sz="675" dirty="0" err="1">
                <a:solidFill>
                  <a:srgbClr val="000000"/>
                </a:solidFill>
              </a:rPr>
              <a:t>år</a:t>
            </a:r>
            <a:r>
              <a:rPr lang="en-GB" sz="675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5294842" y="3008756"/>
            <a:ext cx="798617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en-GB" sz="675" dirty="0">
                <a:solidFill>
                  <a:srgbClr val="000000"/>
                </a:solidFill>
              </a:rPr>
              <a:t>[</a:t>
            </a:r>
            <a:r>
              <a:rPr lang="en-GB" sz="675" dirty="0" err="1">
                <a:solidFill>
                  <a:srgbClr val="000000"/>
                </a:solidFill>
              </a:rPr>
              <a:t>antal</a:t>
            </a:r>
            <a:r>
              <a:rPr lang="en-GB" sz="675" dirty="0">
                <a:solidFill>
                  <a:srgbClr val="000000"/>
                </a:solidFill>
              </a:rPr>
              <a:t>/</a:t>
            </a:r>
            <a:r>
              <a:rPr lang="en-GB" sz="675" dirty="0" err="1">
                <a:solidFill>
                  <a:srgbClr val="000000"/>
                </a:solidFill>
              </a:rPr>
              <a:t>måned</a:t>
            </a:r>
            <a:r>
              <a:rPr lang="en-GB" sz="675" dirty="0">
                <a:solidFill>
                  <a:srgbClr val="000000"/>
                </a:solidFill>
              </a:rPr>
              <a:t>/</a:t>
            </a:r>
            <a:r>
              <a:rPr lang="en-GB" sz="675" dirty="0" err="1">
                <a:solidFill>
                  <a:srgbClr val="000000"/>
                </a:solidFill>
              </a:rPr>
              <a:t>år</a:t>
            </a:r>
            <a:r>
              <a:rPr lang="en-GB" sz="675" dirty="0">
                <a:solidFill>
                  <a:srgbClr val="000000"/>
                </a:solidFill>
              </a:rPr>
              <a:t>]</a:t>
            </a:r>
          </a:p>
        </p:txBody>
      </p:sp>
      <p:grpSp>
        <p:nvGrpSpPr>
          <p:cNvPr id="20" name="Gruppe 19"/>
          <p:cNvGrpSpPr/>
          <p:nvPr/>
        </p:nvGrpSpPr>
        <p:grpSpPr>
          <a:xfrm>
            <a:off x="5532536" y="3584783"/>
            <a:ext cx="2299027" cy="575503"/>
            <a:chOff x="5852714" y="4779711"/>
            <a:chExt cx="3065370" cy="767338"/>
          </a:xfrm>
        </p:grpSpPr>
        <p:sp>
          <p:nvSpPr>
            <p:cNvPr id="16" name="TextBox 15"/>
            <p:cNvSpPr txBox="1"/>
            <p:nvPr/>
          </p:nvSpPr>
          <p:spPr>
            <a:xfrm>
              <a:off x="5852714" y="5208494"/>
              <a:ext cx="306537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14350"/>
              <a:r>
                <a:rPr lang="en-GB" sz="1050" dirty="0" err="1">
                  <a:solidFill>
                    <a:srgbClr val="000000"/>
                  </a:solidFill>
                </a:rPr>
                <a:t>Ændring</a:t>
              </a:r>
              <a:r>
                <a:rPr lang="en-GB" sz="1050" dirty="0">
                  <a:solidFill>
                    <a:srgbClr val="000000"/>
                  </a:solidFill>
                </a:rPr>
                <a:t>: 0.07 x 140 = 9.8 </a:t>
              </a:r>
              <a:r>
                <a:rPr lang="en-GB" sz="1050" dirty="0" err="1">
                  <a:solidFill>
                    <a:srgbClr val="000000"/>
                  </a:solidFill>
                </a:rPr>
                <a:t>dage</a:t>
              </a:r>
              <a:r>
                <a:rPr lang="en-GB" sz="1050" dirty="0">
                  <a:solidFill>
                    <a:srgbClr val="000000"/>
                  </a:solidFill>
                </a:rPr>
                <a:t>/</a:t>
              </a:r>
              <a:r>
                <a:rPr lang="en-GB" sz="1050" dirty="0" err="1">
                  <a:solidFill>
                    <a:srgbClr val="000000"/>
                  </a:solidFill>
                </a:rPr>
                <a:t>måned</a:t>
              </a:r>
              <a:endParaRPr lang="en-GB" sz="1050" dirty="0">
                <a:solidFill>
                  <a:srgbClr val="00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 flipV="1">
              <a:off x="6523825" y="4779711"/>
              <a:ext cx="325210" cy="4467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49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2"/>
          <p:cNvSpPr>
            <a:spLocks/>
          </p:cNvSpPr>
          <p:nvPr/>
        </p:nvSpPr>
        <p:spPr bwMode="auto">
          <a:xfrm>
            <a:off x="1356750" y="436959"/>
            <a:ext cx="6438199" cy="67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514350" eaLnBrk="0" hangingPunct="0"/>
            <a:r>
              <a:rPr lang="en-GB" sz="2250" b="1" dirty="0" err="1">
                <a:solidFill>
                  <a:srgbClr val="000000"/>
                </a:solidFill>
                <a:latin typeface="Verdana" pitchFamily="34" charset="0"/>
              </a:rPr>
              <a:t>Klimaændringer</a:t>
            </a:r>
            <a:r>
              <a:rPr lang="en-GB" sz="225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GB" sz="2250" b="1" dirty="0" err="1">
                <a:solidFill>
                  <a:srgbClr val="000000"/>
                </a:solidFill>
                <a:latin typeface="Verdana" pitchFamily="34" charset="0"/>
              </a:rPr>
              <a:t>er</a:t>
            </a:r>
            <a:r>
              <a:rPr lang="en-GB" sz="2250" b="1" dirty="0">
                <a:solidFill>
                  <a:srgbClr val="000000"/>
                </a:solidFill>
                <a:latin typeface="Verdana" pitchFamily="34" charset="0"/>
              </a:rPr>
              <a:t> her </a:t>
            </a:r>
            <a:r>
              <a:rPr lang="en-GB" sz="2250" b="1" dirty="0" err="1">
                <a:solidFill>
                  <a:srgbClr val="000000"/>
                </a:solidFill>
                <a:latin typeface="Verdana" pitchFamily="34" charset="0"/>
              </a:rPr>
              <a:t>allerede</a:t>
            </a:r>
            <a:endParaRPr lang="en-GB" sz="225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defTabSz="514350" eaLnBrk="0" hangingPunct="0"/>
            <a:r>
              <a:rPr lang="en-GB" sz="1013" i="1" dirty="0" err="1">
                <a:solidFill>
                  <a:srgbClr val="000000"/>
                </a:solidFill>
                <a:latin typeface="Verdana" pitchFamily="34" charset="0"/>
              </a:rPr>
              <a:t>Klimaudvikling</a:t>
            </a:r>
            <a:r>
              <a:rPr lang="en-GB" sz="1013" i="1" dirty="0">
                <a:solidFill>
                  <a:srgbClr val="000000"/>
                </a:solidFill>
                <a:latin typeface="Verdana" pitchFamily="34" charset="0"/>
              </a:rPr>
              <a:t> I </a:t>
            </a:r>
            <a:r>
              <a:rPr lang="en-GB" sz="1013" i="1" dirty="0" err="1">
                <a:solidFill>
                  <a:srgbClr val="000000"/>
                </a:solidFill>
                <a:latin typeface="Verdana" pitchFamily="34" charset="0"/>
              </a:rPr>
              <a:t>Skjern</a:t>
            </a:r>
            <a:r>
              <a:rPr lang="en-GB" sz="1013" i="1" dirty="0">
                <a:solidFill>
                  <a:srgbClr val="000000"/>
                </a:solidFill>
                <a:latin typeface="Verdana" pitchFamily="34" charset="0"/>
              </a:rPr>
              <a:t> Å </a:t>
            </a:r>
            <a:r>
              <a:rPr lang="en-GB" sz="1013" i="1" dirty="0" err="1">
                <a:solidFill>
                  <a:srgbClr val="000000"/>
                </a:solidFill>
                <a:latin typeface="Verdana" pitchFamily="34" charset="0"/>
              </a:rPr>
              <a:t>oplandet</a:t>
            </a:r>
            <a:endParaRPr lang="en-GB" sz="1013" i="1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t="2483" r="48598" b="80227"/>
          <a:stretch/>
        </p:blipFill>
        <p:spPr>
          <a:xfrm>
            <a:off x="3107433" y="1157845"/>
            <a:ext cx="4817203" cy="1367114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t="34696" r="48598" b="49747"/>
          <a:stretch/>
        </p:blipFill>
        <p:spPr>
          <a:xfrm>
            <a:off x="3108179" y="2525359"/>
            <a:ext cx="4817203" cy="1230086"/>
          </a:xfrm>
          <a:prstGeom prst="rect">
            <a:avLst/>
          </a:prstGeom>
          <a:effectLst/>
        </p:spPr>
      </p:pic>
      <p:sp>
        <p:nvSpPr>
          <p:cNvPr id="2" name="Rektangel 1"/>
          <p:cNvSpPr/>
          <p:nvPr/>
        </p:nvSpPr>
        <p:spPr>
          <a:xfrm>
            <a:off x="3289466" y="3630757"/>
            <a:ext cx="133598" cy="2435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da-DK" sz="1013">
              <a:solidFill>
                <a:srgbClr val="FFFFFF"/>
              </a:solidFill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t="64816" r="48598" b="20000"/>
          <a:stretch/>
        </p:blipFill>
        <p:spPr>
          <a:xfrm>
            <a:off x="3107340" y="3762990"/>
            <a:ext cx="4817203" cy="1200593"/>
          </a:xfrm>
          <a:prstGeom prst="rect">
            <a:avLst/>
          </a:prstGeom>
          <a:effectLst/>
        </p:spPr>
      </p:pic>
      <p:sp>
        <p:nvSpPr>
          <p:cNvPr id="3" name="TextBox 2"/>
          <p:cNvSpPr txBox="1"/>
          <p:nvPr/>
        </p:nvSpPr>
        <p:spPr>
          <a:xfrm>
            <a:off x="1237233" y="1262570"/>
            <a:ext cx="1915909" cy="3387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 eaLnBrk="0" hangingPunct="0"/>
            <a:r>
              <a:rPr lang="en-GB" sz="1200" b="1" u="sng" dirty="0" err="1">
                <a:solidFill>
                  <a:srgbClr val="000000"/>
                </a:solidFill>
                <a:latin typeface="Verdana" pitchFamily="34" charset="0"/>
              </a:rPr>
              <a:t>Tilvækst</a:t>
            </a:r>
            <a:r>
              <a:rPr lang="en-GB" sz="1200" b="1" u="sng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GB" sz="1200" b="1" u="sng" dirty="0" err="1">
                <a:solidFill>
                  <a:srgbClr val="000000"/>
                </a:solidFill>
                <a:latin typeface="Verdana" pitchFamily="34" charset="0"/>
              </a:rPr>
              <a:t>hver</a:t>
            </a:r>
            <a:r>
              <a:rPr lang="en-GB" sz="1200" b="1" u="sng" dirty="0">
                <a:solidFill>
                  <a:srgbClr val="000000"/>
                </a:solidFill>
                <a:latin typeface="Verdana" pitchFamily="34" charset="0"/>
              </a:rPr>
              <a:t> 10. </a:t>
            </a:r>
            <a:r>
              <a:rPr lang="en-GB" sz="1200" b="1" u="sng" dirty="0" err="1">
                <a:solidFill>
                  <a:srgbClr val="000000"/>
                </a:solidFill>
                <a:latin typeface="Verdana" pitchFamily="34" charset="0"/>
              </a:rPr>
              <a:t>år</a:t>
            </a:r>
            <a:endParaRPr lang="en-GB" sz="1200" b="1" u="sng" dirty="0">
              <a:solidFill>
                <a:srgbClr val="000000"/>
              </a:solidFill>
              <a:latin typeface="Verdana" pitchFamily="34" charset="0"/>
            </a:endParaRPr>
          </a:p>
          <a:p>
            <a:pPr defTabSz="514350" eaLnBrk="0" hangingPunct="0"/>
            <a:endParaRPr lang="en-GB" sz="1200" b="1" dirty="0">
              <a:solidFill>
                <a:srgbClr val="000000"/>
              </a:solidFill>
              <a:latin typeface="Verdana" pitchFamily="34" charset="0"/>
            </a:endParaRPr>
          </a:p>
          <a:p>
            <a:pPr defTabSz="514350" eaLnBrk="0" hangingPunct="0"/>
            <a:endParaRPr lang="en-GB" sz="1200" b="1" dirty="0">
              <a:solidFill>
                <a:srgbClr val="000000"/>
              </a:solidFill>
              <a:latin typeface="Verdana" pitchFamily="34" charset="0"/>
            </a:endParaRPr>
          </a:p>
          <a:p>
            <a:pPr marL="135731" indent="-135731" defTabSz="514350" eaLnBrk="0" hangingPunct="0">
              <a:buFont typeface="Arial" panose="020B0604020202020204" pitchFamily="34" charset="0"/>
              <a:buChar char="•"/>
            </a:pPr>
            <a:r>
              <a:rPr lang="en-GB" sz="1200" dirty="0" err="1">
                <a:solidFill>
                  <a:srgbClr val="000000"/>
                </a:solidFill>
                <a:latin typeface="Verdana" pitchFamily="34" charset="0"/>
              </a:rPr>
              <a:t>Nedbør</a:t>
            </a:r>
            <a:r>
              <a:rPr lang="en-GB" sz="1200" dirty="0">
                <a:solidFill>
                  <a:srgbClr val="000000"/>
                </a:solidFill>
                <a:latin typeface="Verdana" pitchFamily="34" charset="0"/>
              </a:rPr>
              <a:t>: 16 mm</a:t>
            </a:r>
          </a:p>
          <a:p>
            <a:pPr marL="135731" indent="-135731" defTabSz="514350" eaLnBrk="0" hangingPunct="0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000000"/>
              </a:solidFill>
              <a:latin typeface="Verdana" pitchFamily="34" charset="0"/>
            </a:endParaRPr>
          </a:p>
          <a:p>
            <a:pPr marL="135731" indent="-135731" defTabSz="514350" eaLnBrk="0" hangingPunct="0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000000"/>
              </a:solidFill>
              <a:latin typeface="Verdana" pitchFamily="34" charset="0"/>
            </a:endParaRPr>
          </a:p>
          <a:p>
            <a:pPr marL="135731" indent="-135731" defTabSz="514350" eaLnBrk="0" hangingPunct="0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000000"/>
              </a:solidFill>
              <a:latin typeface="Verdana" pitchFamily="34" charset="0"/>
            </a:endParaRPr>
          </a:p>
          <a:p>
            <a:pPr marL="135731" indent="-135731" defTabSz="514350" eaLnBrk="0" hangingPunct="0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000000"/>
              </a:solidFill>
              <a:latin typeface="Verdana" pitchFamily="34" charset="0"/>
            </a:endParaRPr>
          </a:p>
          <a:p>
            <a:pPr marL="135731" indent="-135731" defTabSz="514350" eaLnBrk="0" hangingPunct="0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000000"/>
              </a:solidFill>
              <a:latin typeface="Verdana" pitchFamily="34" charset="0"/>
            </a:endParaRPr>
          </a:p>
          <a:p>
            <a:pPr marL="135731" indent="-135731" defTabSz="514350" eaLnBrk="0" hangingPunct="0">
              <a:buFont typeface="Arial" panose="020B0604020202020204" pitchFamily="34" charset="0"/>
              <a:buChar char="•"/>
            </a:pPr>
            <a:r>
              <a:rPr lang="en-GB" sz="1200" dirty="0" err="1">
                <a:solidFill>
                  <a:srgbClr val="000000"/>
                </a:solidFill>
                <a:latin typeface="Verdana" pitchFamily="34" charset="0"/>
              </a:rPr>
              <a:t>Temperatur</a:t>
            </a:r>
            <a:r>
              <a:rPr lang="en-GB" sz="1200" dirty="0">
                <a:solidFill>
                  <a:srgbClr val="000000"/>
                </a:solidFill>
                <a:latin typeface="Verdana" pitchFamily="34" charset="0"/>
              </a:rPr>
              <a:t>: 0.1 </a:t>
            </a:r>
            <a:r>
              <a:rPr lang="en-GB" sz="1200" baseline="30000" dirty="0" err="1">
                <a:solidFill>
                  <a:srgbClr val="000000"/>
                </a:solidFill>
                <a:latin typeface="Verdana" pitchFamily="34" charset="0"/>
              </a:rPr>
              <a:t>o</a:t>
            </a:r>
            <a:r>
              <a:rPr lang="en-GB" sz="1200" dirty="0" err="1">
                <a:solidFill>
                  <a:srgbClr val="000000"/>
                </a:solidFill>
                <a:latin typeface="Verdana" pitchFamily="34" charset="0"/>
              </a:rPr>
              <a:t>C</a:t>
            </a:r>
            <a:endParaRPr lang="en-GB" sz="1200" dirty="0">
              <a:solidFill>
                <a:srgbClr val="000000"/>
              </a:solidFill>
              <a:latin typeface="Verdana" pitchFamily="34" charset="0"/>
            </a:endParaRPr>
          </a:p>
          <a:p>
            <a:pPr marL="135731" indent="-135731" defTabSz="514350" eaLnBrk="0" hangingPunct="0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000000"/>
              </a:solidFill>
              <a:latin typeface="Verdana" pitchFamily="34" charset="0"/>
            </a:endParaRPr>
          </a:p>
          <a:p>
            <a:pPr marL="135731" indent="-135731" defTabSz="514350" eaLnBrk="0" hangingPunct="0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000000"/>
              </a:solidFill>
              <a:latin typeface="Verdana" pitchFamily="34" charset="0"/>
            </a:endParaRPr>
          </a:p>
          <a:p>
            <a:pPr marL="135731" indent="-135731" defTabSz="514350" eaLnBrk="0" hangingPunct="0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000000"/>
              </a:solidFill>
              <a:latin typeface="Verdana" pitchFamily="34" charset="0"/>
            </a:endParaRPr>
          </a:p>
          <a:p>
            <a:pPr marL="135731" indent="-135731" defTabSz="514350" eaLnBrk="0" hangingPunct="0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000000"/>
              </a:solidFill>
              <a:latin typeface="Verdana" pitchFamily="34" charset="0"/>
            </a:endParaRPr>
          </a:p>
          <a:p>
            <a:pPr marL="135731" indent="-135731" defTabSz="514350" eaLnBrk="0" hangingPunct="0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000000"/>
              </a:solidFill>
              <a:latin typeface="Verdana" pitchFamily="34" charset="0"/>
            </a:endParaRPr>
          </a:p>
          <a:p>
            <a:pPr marL="135731" indent="-135731" defTabSz="514350" eaLnBrk="0" hangingPunct="0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000000"/>
              </a:solidFill>
              <a:latin typeface="Verdana" pitchFamily="34" charset="0"/>
            </a:endParaRPr>
          </a:p>
          <a:p>
            <a:pPr marL="135731" indent="-135731" defTabSz="514350" eaLnBrk="0" hangingPunct="0">
              <a:buFont typeface="Arial" panose="020B0604020202020204" pitchFamily="34" charset="0"/>
              <a:buChar char="•"/>
            </a:pPr>
            <a:r>
              <a:rPr lang="en-GB" sz="1200" dirty="0" err="1">
                <a:solidFill>
                  <a:srgbClr val="000000"/>
                </a:solidFill>
                <a:latin typeface="Verdana" pitchFamily="34" charset="0"/>
              </a:rPr>
              <a:t>Vandføring</a:t>
            </a:r>
            <a:r>
              <a:rPr lang="en-GB" sz="1200" dirty="0">
                <a:solidFill>
                  <a:srgbClr val="000000"/>
                </a:solidFill>
                <a:latin typeface="Verdana" pitchFamily="34" charset="0"/>
              </a:rPr>
              <a:t>: 13 mm</a:t>
            </a:r>
          </a:p>
          <a:p>
            <a:pPr defTabSz="514350" eaLnBrk="0" hangingPunct="0"/>
            <a:endParaRPr lang="en-GB" sz="1013" b="1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88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1" b="3729"/>
          <a:stretch/>
        </p:blipFill>
        <p:spPr>
          <a:xfrm>
            <a:off x="1657714" y="1339703"/>
            <a:ext cx="5828572" cy="3588069"/>
          </a:xfrm>
          <a:solidFill>
            <a:schemeClr val="bg1"/>
          </a:solidFill>
        </p:spPr>
      </p:pic>
      <p:sp>
        <p:nvSpPr>
          <p:cNvPr id="6" name="Titel 2"/>
          <p:cNvSpPr>
            <a:spLocks noGrp="1"/>
          </p:cNvSpPr>
          <p:nvPr>
            <p:ph type="title"/>
          </p:nvPr>
        </p:nvSpPr>
        <p:spPr>
          <a:xfrm>
            <a:off x="1657714" y="386358"/>
            <a:ext cx="6343287" cy="722087"/>
          </a:xfrm>
        </p:spPr>
        <p:txBody>
          <a:bodyPr/>
          <a:lstStyle/>
          <a:p>
            <a:r>
              <a:rPr lang="da-DK" sz="2100" dirty="0"/>
              <a:t>Grundvandsspejl 1988-2015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sz="1500" b="0" i="1" dirty="0"/>
              <a:t>Pejletidsserier GRUMO - Terrænnært grundvand – Skjern Å oplandet</a:t>
            </a:r>
            <a:endParaRPr lang="da-DK" b="0" i="1" dirty="0"/>
          </a:p>
        </p:txBody>
      </p:sp>
    </p:spTree>
    <p:extLst>
      <p:ext uri="{BB962C8B-B14F-4D97-AF65-F5344CB8AC3E}">
        <p14:creationId xmlns:p14="http://schemas.microsoft.com/office/powerpoint/2010/main" val="282048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1"/>
          <p:cNvSpPr>
            <a:spLocks noGrp="1"/>
          </p:cNvSpPr>
          <p:nvPr>
            <p:ph idx="1"/>
          </p:nvPr>
        </p:nvSpPr>
        <p:spPr>
          <a:xfrm>
            <a:off x="1462280" y="1104746"/>
            <a:ext cx="6172200" cy="122411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da-DK" altLang="da-DK" sz="1800" dirty="0">
                <a:latin typeface="Verdana" charset="0"/>
              </a:rPr>
              <a:t>Hyppighed af vanddækning i 45 søer (luftfotos)</a:t>
            </a:r>
          </a:p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da-DK" altLang="da-DK" sz="1800" dirty="0">
                <a:latin typeface="Verdana" charset="0"/>
              </a:rPr>
              <a:t>Upåvirket af dræning og vanding</a:t>
            </a:r>
          </a:p>
        </p:txBody>
      </p:sp>
      <p:sp>
        <p:nvSpPr>
          <p:cNvPr id="15363" name="Title 2"/>
          <p:cNvSpPr>
            <a:spLocks noGrp="1"/>
          </p:cNvSpPr>
          <p:nvPr>
            <p:ph type="title"/>
          </p:nvPr>
        </p:nvSpPr>
        <p:spPr>
          <a:xfrm>
            <a:off x="1485900" y="418518"/>
            <a:ext cx="6172200" cy="584597"/>
          </a:xfrm>
        </p:spPr>
        <p:txBody>
          <a:bodyPr>
            <a:normAutofit fontScale="90000"/>
          </a:bodyPr>
          <a:lstStyle/>
          <a:p>
            <a:r>
              <a:rPr lang="da-DK" altLang="da-DK" sz="2250" dirty="0">
                <a:latin typeface="Verdana" charset="0"/>
              </a:rPr>
              <a:t>Grundvand</a:t>
            </a:r>
            <a:br>
              <a:rPr lang="da-DK" altLang="da-DK" sz="2250" dirty="0">
                <a:latin typeface="Verdana" charset="0"/>
              </a:rPr>
            </a:br>
            <a:r>
              <a:rPr lang="da-DK" altLang="da-DK" sz="1800" b="0" i="1" dirty="0">
                <a:latin typeface="Verdana" charset="0"/>
              </a:rPr>
              <a:t>Tidvise søer på heden – mere vand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0" t="28220" r="20498" b="16439"/>
          <a:stretch/>
        </p:blipFill>
        <p:spPr bwMode="auto">
          <a:xfrm>
            <a:off x="1677367" y="1856079"/>
            <a:ext cx="5692575" cy="328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5" t="18459" r="35057" b="16069"/>
          <a:stretch/>
        </p:blipFill>
        <p:spPr bwMode="auto">
          <a:xfrm>
            <a:off x="2633521" y="1976719"/>
            <a:ext cx="1016785" cy="161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boks 1"/>
          <p:cNvSpPr txBox="1"/>
          <p:nvPr/>
        </p:nvSpPr>
        <p:spPr>
          <a:xfrm>
            <a:off x="5559286" y="1875964"/>
            <a:ext cx="1850186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514350"/>
            <a:r>
              <a:rPr lang="da-DK" altLang="da-DK" sz="900" dirty="0">
                <a:solidFill>
                  <a:srgbClr val="000000"/>
                </a:solidFill>
                <a:latin typeface="Verdana" charset="0"/>
              </a:rPr>
              <a:t>HJ Degn (2013) Vand &amp; Jord</a:t>
            </a:r>
          </a:p>
        </p:txBody>
      </p:sp>
    </p:spTree>
    <p:extLst>
      <p:ext uri="{BB962C8B-B14F-4D97-AF65-F5344CB8AC3E}">
        <p14:creationId xmlns:p14="http://schemas.microsoft.com/office/powerpoint/2010/main" val="2388988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1730" y="141480"/>
            <a:ext cx="4158462" cy="857250"/>
          </a:xfrm>
        </p:spPr>
        <p:txBody>
          <a:bodyPr/>
          <a:lstStyle/>
          <a:p>
            <a:r>
              <a:rPr lang="da-DK" dirty="0" smtClean="0"/>
              <a:t>Dagsorden</a:t>
            </a:r>
            <a:endParaRPr lang="da-DK" dirty="0"/>
          </a:p>
        </p:txBody>
      </p:sp>
      <p:graphicFrame>
        <p:nvGraphicFramePr>
          <p:cNvPr id="6" name="Pladsholder til indhol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6878650"/>
              </p:ext>
            </p:extLst>
          </p:nvPr>
        </p:nvGraphicFramePr>
        <p:xfrm>
          <a:off x="1485900" y="1113588"/>
          <a:ext cx="6172200" cy="3009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5890"/>
                <a:gridCol w="4976310"/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da-DK" sz="1400" dirty="0" smtClean="0"/>
                        <a:t>14.00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Velkommen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</a:tr>
              <a:tr h="480060">
                <a:tc>
                  <a:txBody>
                    <a:bodyPr/>
                    <a:lstStyle/>
                    <a:p>
                      <a:pPr algn="ctr"/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Intro </a:t>
                      </a:r>
                      <a:r>
                        <a:rPr lang="da-DK" sz="1400" smtClean="0"/>
                        <a:t>og kort </a:t>
                      </a:r>
                      <a:r>
                        <a:rPr lang="da-DK" sz="1400" dirty="0" smtClean="0"/>
                        <a:t>status  på projektet v/ Morten Hundahl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</a:tr>
              <a:tr h="480060">
                <a:tc>
                  <a:txBody>
                    <a:bodyPr/>
                    <a:lstStyle/>
                    <a:p>
                      <a:pPr algn="ctr"/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Klimaudfordringerne, hvilke problemer skal vi løse i fremtidens Grenåoplandet? V/ Torben Sonnenborg  (GEUS)</a:t>
                      </a:r>
                    </a:p>
                  </a:txBody>
                  <a:tcPr marL="68580" marR="68580" marT="34290" marB="34290"/>
                </a:tc>
              </a:tr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da-DK" sz="1400" dirty="0" smtClean="0"/>
                        <a:t>15.00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dirty="0" smtClean="0"/>
                        <a:t>Pause 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Hydrologisk modellering og data, værktøjerne til at belyse løsningsmulighederne for klimaudfordringerne v/ Torben Sonnenborg  (GEUS)</a:t>
                      </a: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Emner til drøftelse i workshop 12. marts v/Steen Ravn Christensen</a:t>
                      </a: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da-DK" sz="1400" dirty="0" smtClean="0"/>
                        <a:t>16.30</a:t>
                      </a:r>
                      <a:endParaRPr lang="da-DK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a-DK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Afrunding</a:t>
                      </a: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323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5900" y="1987153"/>
            <a:ext cx="6172200" cy="584597"/>
          </a:xfrm>
        </p:spPr>
        <p:txBody>
          <a:bodyPr/>
          <a:lstStyle/>
          <a:p>
            <a:pPr algn="ctr"/>
            <a:r>
              <a:rPr lang="en-GB" dirty="0" smtClean="0"/>
              <a:t>FREMTIDEN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112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Emissions-scenarier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1485900" y="1406525"/>
            <a:ext cx="6340475" cy="3188097"/>
          </a:xfrm>
        </p:spPr>
        <p:txBody>
          <a:bodyPr/>
          <a:lstStyle/>
          <a:p>
            <a:r>
              <a:rPr lang="da-DK" sz="1800" dirty="0"/>
              <a:t>RCP scenarier</a:t>
            </a:r>
          </a:p>
          <a:p>
            <a:r>
              <a:rPr lang="da-DK" sz="1800" dirty="0"/>
              <a:t>RCP: repræsentative koncentrationsscenarier</a:t>
            </a:r>
          </a:p>
          <a:p>
            <a:r>
              <a:rPr lang="da-DK" sz="1800" dirty="0"/>
              <a:t>RCP2.6, RCP4.5, RCP6.0 og </a:t>
            </a:r>
            <a:r>
              <a:rPr lang="da-DK" sz="1800" dirty="0"/>
              <a:t>RCP8.5</a:t>
            </a:r>
          </a:p>
          <a:p>
            <a:r>
              <a:rPr lang="da-DK" sz="1800" dirty="0"/>
              <a:t>S</a:t>
            </a:r>
            <a:r>
              <a:rPr lang="da-DK" sz="1800" dirty="0"/>
              <a:t>trålingspåvirkningen </a:t>
            </a:r>
            <a:r>
              <a:rPr lang="da-DK" sz="1800" dirty="0"/>
              <a:t>i watt per kvadratmeter ved slutningen af </a:t>
            </a:r>
            <a:r>
              <a:rPr lang="da-DK" sz="1800" dirty="0"/>
              <a:t>århundredet</a:t>
            </a:r>
          </a:p>
          <a:p>
            <a:r>
              <a:rPr lang="da-DK" sz="1800" dirty="0"/>
              <a:t>RCP8.5: ”Business as </a:t>
            </a:r>
            <a:r>
              <a:rPr lang="da-DK" sz="1800" dirty="0" err="1"/>
              <a:t>usual</a:t>
            </a:r>
            <a:r>
              <a:rPr lang="da-DK" sz="1800" dirty="0"/>
              <a:t>”</a:t>
            </a: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334622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RCP emissions scenarier</a:t>
            </a:r>
            <a:endParaRPr lang="da-DK" dirty="0"/>
          </a:p>
        </p:txBody>
      </p:sp>
      <p:pic>
        <p:nvPicPr>
          <p:cNvPr id="3" name="Picture 2" descr="http://www.climatechange2013.org/images/figures/WGI_AR5_FigTS-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" b="50000"/>
          <a:stretch/>
        </p:blipFill>
        <p:spPr bwMode="auto">
          <a:xfrm>
            <a:off x="1736952" y="1268016"/>
            <a:ext cx="5223611" cy="356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21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1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48" y="917245"/>
            <a:ext cx="4651273" cy="3604933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Tidligere eksempler på klimafremskrivning</a:t>
            </a:r>
            <a:br>
              <a:rPr lang="da-DK" dirty="0" smtClean="0"/>
            </a:br>
            <a:r>
              <a:rPr lang="da-DK" dirty="0" smtClean="0"/>
              <a:t>(AR4)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B4B7F5-3770-4A1F-945B-E31DD3E4BF0C}" type="datetime1">
              <a:rPr lang="da-DK" smtClean="0">
                <a:solidFill>
                  <a:srgbClr val="000000"/>
                </a:solidFill>
              </a:rPr>
              <a:pPr>
                <a:defRPr/>
              </a:pPr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6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2"/>
          <p:cNvSpPr>
            <a:spLocks/>
          </p:cNvSpPr>
          <p:nvPr/>
        </p:nvSpPr>
        <p:spPr bwMode="auto">
          <a:xfrm>
            <a:off x="1485900" y="436960"/>
            <a:ext cx="6172200" cy="6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514350" eaLnBrk="0" hangingPunct="0"/>
            <a:r>
              <a:rPr lang="da-DK" sz="2250" b="1" dirty="0">
                <a:solidFill>
                  <a:srgbClr val="000000"/>
                </a:solidFill>
                <a:latin typeface="Verdana" pitchFamily="34" charset="0"/>
              </a:rPr>
              <a:t>Hvad bringer fremtiden så?</a:t>
            </a:r>
          </a:p>
          <a:p>
            <a:pPr algn="ctr" defTabSz="514350" eaLnBrk="0" hangingPunct="0"/>
            <a:r>
              <a:rPr lang="da-DK" sz="1013" i="1" dirty="0">
                <a:solidFill>
                  <a:srgbClr val="000000"/>
                </a:solidFill>
                <a:latin typeface="Verdana" pitchFamily="34" charset="0"/>
              </a:rPr>
              <a:t>- Og hvordan laver vi vores ”gæt”</a:t>
            </a:r>
          </a:p>
        </p:txBody>
      </p:sp>
      <p:sp>
        <p:nvSpPr>
          <p:cNvPr id="4099" name="Rectangle 8"/>
          <p:cNvSpPr>
            <a:spLocks/>
          </p:cNvSpPr>
          <p:nvPr/>
        </p:nvSpPr>
        <p:spPr bwMode="auto">
          <a:xfrm>
            <a:off x="1257301" y="1229097"/>
            <a:ext cx="2672255" cy="391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14313" indent="-214313" defTabSz="514350" eaLnBrk="0" hangingPunct="0">
              <a:lnSpc>
                <a:spcPct val="110000"/>
              </a:lnSpc>
              <a:spcBef>
                <a:spcPts val="18"/>
              </a:spcBef>
              <a:spcAft>
                <a:spcPts val="900"/>
              </a:spcAft>
              <a:buFont typeface="Arial" pitchFamily="34" charset="0"/>
              <a:buChar char="•"/>
            </a:pPr>
            <a:r>
              <a:rPr lang="da-DK" sz="1650" dirty="0">
                <a:solidFill>
                  <a:srgbClr val="000000"/>
                </a:solidFill>
                <a:latin typeface="Verdana" pitchFamily="34" charset="0"/>
              </a:rPr>
              <a:t>Ingen data </a:t>
            </a:r>
          </a:p>
          <a:p>
            <a:pPr defTabSz="514350" eaLnBrk="0" hangingPunct="0">
              <a:lnSpc>
                <a:spcPct val="110000"/>
              </a:lnSpc>
              <a:spcBef>
                <a:spcPts val="18"/>
              </a:spcBef>
              <a:spcAft>
                <a:spcPts val="900"/>
              </a:spcAft>
            </a:pPr>
            <a:r>
              <a:rPr lang="da-DK" sz="1650" dirty="0">
                <a:solidFill>
                  <a:srgbClr val="000000"/>
                </a:solidFill>
                <a:latin typeface="Verdana" pitchFamily="34" charset="0"/>
                <a:sym typeface="Wingdings"/>
              </a:rPr>
              <a:t>    </a:t>
            </a:r>
            <a:r>
              <a:rPr lang="da-DK" sz="1650" dirty="0">
                <a:solidFill>
                  <a:srgbClr val="000000"/>
                </a:solidFill>
                <a:latin typeface="Verdana" pitchFamily="34" charset="0"/>
              </a:rPr>
              <a:t>brug modeller</a:t>
            </a:r>
          </a:p>
          <a:p>
            <a:pPr marL="214313" indent="-214313" defTabSz="514350" eaLnBrk="0" hangingPunct="0">
              <a:lnSpc>
                <a:spcPct val="110000"/>
              </a:lnSpc>
              <a:spcBef>
                <a:spcPts val="18"/>
              </a:spcBef>
              <a:spcAft>
                <a:spcPts val="1350"/>
              </a:spcAft>
              <a:buFont typeface="Arial" pitchFamily="34" charset="0"/>
              <a:buChar char="•"/>
            </a:pPr>
            <a:r>
              <a:rPr lang="da-DK" sz="1650" dirty="0">
                <a:solidFill>
                  <a:srgbClr val="000000"/>
                </a:solidFill>
                <a:latin typeface="Verdana" pitchFamily="34" charset="0"/>
              </a:rPr>
              <a:t>Alle modeller er simplifikationer af virkeligheden          </a:t>
            </a:r>
            <a:r>
              <a:rPr lang="da-DK" sz="1650" dirty="0">
                <a:solidFill>
                  <a:srgbClr val="000000"/>
                </a:solidFill>
                <a:latin typeface="Verdana" pitchFamily="34" charset="0"/>
                <a:sym typeface="Wingdings"/>
              </a:rPr>
              <a:t> usikkerheder på modelforudsigelser</a:t>
            </a:r>
            <a:endParaRPr lang="da-DK" sz="1650" dirty="0">
              <a:solidFill>
                <a:srgbClr val="000000"/>
              </a:solidFill>
              <a:latin typeface="Verdana" pitchFamily="34" charset="0"/>
            </a:endParaRPr>
          </a:p>
          <a:p>
            <a:pPr marL="257175" indent="-257175" defTabSz="514350" eaLnBrk="0" hangingPunct="0">
              <a:lnSpc>
                <a:spcPct val="110000"/>
              </a:lnSpc>
              <a:spcBef>
                <a:spcPts val="18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a-DK" sz="1650" dirty="0">
                <a:solidFill>
                  <a:srgbClr val="000000"/>
                </a:solidFill>
                <a:latin typeface="Verdana" pitchFamily="34" charset="0"/>
              </a:rPr>
              <a:t>Typer af modeller</a:t>
            </a:r>
          </a:p>
          <a:p>
            <a:pPr marL="600075" lvl="1" indent="-257175" defTabSz="514350" eaLnBrk="0" hangingPunct="0">
              <a:lnSpc>
                <a:spcPct val="110000"/>
              </a:lnSpc>
              <a:spcBef>
                <a:spcPts val="18"/>
              </a:spcBef>
              <a:spcAft>
                <a:spcPts val="450"/>
              </a:spcAft>
              <a:buFont typeface="Courier New" pitchFamily="49" charset="0"/>
              <a:buChar char="o"/>
            </a:pPr>
            <a:r>
              <a:rPr lang="da-DK" sz="1650" dirty="0">
                <a:solidFill>
                  <a:srgbClr val="000000"/>
                </a:solidFill>
                <a:latin typeface="Verdana" pitchFamily="34" charset="0"/>
              </a:rPr>
              <a:t>Personlige gæt</a:t>
            </a:r>
            <a:endParaRPr lang="da-DK" sz="165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30896" r="49103" b="12643"/>
          <a:stretch/>
        </p:blipFill>
        <p:spPr bwMode="auto">
          <a:xfrm>
            <a:off x="3701532" y="1229096"/>
            <a:ext cx="2594912" cy="2200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8" t="25212" r="49207" b="12643"/>
          <a:stretch/>
        </p:blipFill>
        <p:spPr bwMode="auto">
          <a:xfrm>
            <a:off x="5542803" y="2699555"/>
            <a:ext cx="2448989" cy="2311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8"/>
          <p:cNvSpPr>
            <a:spLocks/>
          </p:cNvSpPr>
          <p:nvPr/>
        </p:nvSpPr>
        <p:spPr bwMode="auto">
          <a:xfrm>
            <a:off x="1145433" y="4183347"/>
            <a:ext cx="3426567" cy="7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0075" lvl="1" indent="-257175" defTabSz="514350" eaLnBrk="0" hangingPunct="0">
              <a:lnSpc>
                <a:spcPct val="110000"/>
              </a:lnSpc>
              <a:spcBef>
                <a:spcPts val="18"/>
              </a:spcBef>
              <a:spcAft>
                <a:spcPts val="450"/>
              </a:spcAft>
              <a:buFont typeface="Courier New" pitchFamily="49" charset="0"/>
              <a:buChar char="o"/>
            </a:pPr>
            <a:r>
              <a:rPr lang="da-DK" sz="1650" dirty="0">
                <a:solidFill>
                  <a:srgbClr val="000000"/>
                </a:solidFill>
                <a:latin typeface="Verdana" pitchFamily="34" charset="0"/>
              </a:rPr>
              <a:t>Computer modeller</a:t>
            </a:r>
          </a:p>
          <a:p>
            <a:pPr marL="942975" lvl="2" indent="-257175" defTabSz="514350" eaLnBrk="0" hangingPunct="0">
              <a:lnSpc>
                <a:spcPct val="110000"/>
              </a:lnSpc>
              <a:spcBef>
                <a:spcPts val="18"/>
              </a:spcBef>
              <a:spcAft>
                <a:spcPts val="450"/>
              </a:spcAft>
              <a:buFont typeface="Wingdings" panose="05000000000000000000" pitchFamily="2" charset="2"/>
              <a:buChar char="q"/>
            </a:pPr>
            <a:r>
              <a:rPr lang="da-DK" sz="1350" dirty="0">
                <a:solidFill>
                  <a:srgbClr val="000000"/>
                </a:solidFill>
                <a:latin typeface="Verdana" pitchFamily="34" charset="0"/>
              </a:rPr>
              <a:t>Klimamodeller</a:t>
            </a:r>
          </a:p>
          <a:p>
            <a:pPr marL="942975" lvl="2" indent="-257175" defTabSz="514350" eaLnBrk="0" hangingPunct="0">
              <a:lnSpc>
                <a:spcPct val="110000"/>
              </a:lnSpc>
              <a:spcBef>
                <a:spcPts val="18"/>
              </a:spcBef>
              <a:spcAft>
                <a:spcPts val="450"/>
              </a:spcAft>
              <a:buFont typeface="Wingdings" panose="05000000000000000000" pitchFamily="2" charset="2"/>
              <a:buChar char="q"/>
            </a:pPr>
            <a:r>
              <a:rPr lang="da-DK" sz="1350" dirty="0">
                <a:solidFill>
                  <a:srgbClr val="000000"/>
                </a:solidFill>
                <a:latin typeface="Verdana" pitchFamily="34" charset="0"/>
              </a:rPr>
              <a:t>Hydrologiske modeller</a:t>
            </a:r>
          </a:p>
          <a:p>
            <a:pPr marL="600075" lvl="1" indent="-257175" defTabSz="514350" eaLnBrk="0" hangingPunct="0">
              <a:lnSpc>
                <a:spcPct val="110000"/>
              </a:lnSpc>
              <a:spcBef>
                <a:spcPts val="18"/>
              </a:spcBef>
              <a:spcAft>
                <a:spcPts val="450"/>
              </a:spcAft>
              <a:buFont typeface="Courier New" pitchFamily="49" charset="0"/>
              <a:buChar char="o"/>
            </a:pPr>
            <a:endParaRPr lang="da-DK" sz="165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14313" indent="-214313" defTabSz="514350" eaLnBrk="0" hangingPunct="0">
              <a:lnSpc>
                <a:spcPct val="110000"/>
              </a:lnSpc>
              <a:spcBef>
                <a:spcPts val="18"/>
              </a:spcBef>
              <a:spcAft>
                <a:spcPts val="450"/>
              </a:spcAft>
              <a:buFont typeface="Arial" pitchFamily="34" charset="0"/>
              <a:buChar char="•"/>
            </a:pPr>
            <a:endParaRPr lang="da-DK" sz="165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03EAA9-BF73-4669-A972-0F30AD231861}" type="slidenum">
              <a:rPr lang="da-DK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37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Forudsigelse</a:t>
            </a:r>
            <a:r>
              <a:rPr lang="en-GB" dirty="0" smtClean="0"/>
              <a:t> </a:t>
            </a:r>
            <a:r>
              <a:rPr lang="en-GB" dirty="0" err="1" smtClean="0"/>
              <a:t>af</a:t>
            </a:r>
            <a:r>
              <a:rPr lang="en-GB" dirty="0" smtClean="0"/>
              <a:t> </a:t>
            </a:r>
            <a:r>
              <a:rPr lang="en-GB" dirty="0" err="1" smtClean="0"/>
              <a:t>klimaet</a:t>
            </a:r>
            <a:endParaRPr lang="en-GB" dirty="0"/>
          </a:p>
        </p:txBody>
      </p:sp>
      <p:pic>
        <p:nvPicPr>
          <p:cNvPr id="4100" name="Picture 4" descr="Billedresultat for pot st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06" y="2379364"/>
            <a:ext cx="3328988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395858" y="1767692"/>
            <a:ext cx="2790380" cy="3908838"/>
            <a:chOff x="326591" y="2356922"/>
            <a:chExt cx="3484911" cy="5211784"/>
          </a:xfrm>
        </p:grpSpPr>
        <p:sp>
          <p:nvSpPr>
            <p:cNvPr id="9" name="TextBox 8"/>
            <p:cNvSpPr txBox="1"/>
            <p:nvPr/>
          </p:nvSpPr>
          <p:spPr>
            <a:xfrm>
              <a:off x="326591" y="2356922"/>
              <a:ext cx="2350742" cy="6387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14350"/>
              <a:r>
                <a:rPr lang="en-GB" sz="1013" dirty="0" err="1">
                  <a:solidFill>
                    <a:srgbClr val="000000"/>
                  </a:solidFill>
                </a:rPr>
                <a:t>Periode</a:t>
              </a:r>
              <a:r>
                <a:rPr lang="en-GB" sz="1013" dirty="0">
                  <a:solidFill>
                    <a:srgbClr val="000000"/>
                  </a:solidFill>
                </a:rPr>
                <a:t> </a:t>
              </a:r>
            </a:p>
            <a:p>
              <a:pPr algn="ctr" defTabSz="514350"/>
              <a:r>
                <a:rPr lang="en-GB" sz="1500" dirty="0">
                  <a:solidFill>
                    <a:srgbClr val="000000"/>
                  </a:solidFill>
                </a:rPr>
                <a:t>(2021-50; 2071-2100)</a:t>
              </a:r>
            </a:p>
          </p:txBody>
        </p:sp>
        <p:sp>
          <p:nvSpPr>
            <p:cNvPr id="6" name="Arc 5"/>
            <p:cNvSpPr/>
            <p:nvPr/>
          </p:nvSpPr>
          <p:spPr>
            <a:xfrm>
              <a:off x="1855951" y="2954356"/>
              <a:ext cx="1955551" cy="4614350"/>
            </a:xfrm>
            <a:prstGeom prst="arc">
              <a:avLst>
                <a:gd name="adj1" fmla="val 16200000"/>
                <a:gd name="adj2" fmla="val 610642"/>
              </a:avLst>
            </a:prstGeom>
            <a:ln w="88900"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514350"/>
              <a:endParaRPr lang="en-GB" sz="1013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202342" y="1769940"/>
            <a:ext cx="2608511" cy="3828536"/>
            <a:chOff x="5412455" y="2359920"/>
            <a:chExt cx="3478014" cy="5104714"/>
          </a:xfrm>
        </p:grpSpPr>
        <p:sp>
          <p:nvSpPr>
            <p:cNvPr id="8" name="TextBox 7"/>
            <p:cNvSpPr txBox="1"/>
            <p:nvPr/>
          </p:nvSpPr>
          <p:spPr>
            <a:xfrm>
              <a:off x="6185283" y="2359920"/>
              <a:ext cx="2705186" cy="6387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14350"/>
              <a:r>
                <a:rPr lang="en-GB" sz="1013" dirty="0" err="1">
                  <a:solidFill>
                    <a:srgbClr val="000000"/>
                  </a:solidFill>
                </a:rPr>
                <a:t>Klimamodel</a:t>
              </a:r>
              <a:endParaRPr lang="en-GB" sz="1013" dirty="0">
                <a:solidFill>
                  <a:srgbClr val="000000"/>
                </a:solidFill>
              </a:endParaRPr>
            </a:p>
            <a:p>
              <a:pPr algn="ctr" defTabSz="514350"/>
              <a:r>
                <a:rPr lang="en-GB" sz="1500" dirty="0">
                  <a:solidFill>
                    <a:srgbClr val="000000"/>
                  </a:solidFill>
                </a:rPr>
                <a:t>(HIRHAM, ECHAM, etc.)</a:t>
              </a:r>
            </a:p>
          </p:txBody>
        </p:sp>
        <p:sp>
          <p:nvSpPr>
            <p:cNvPr id="13" name="Arc 12"/>
            <p:cNvSpPr/>
            <p:nvPr/>
          </p:nvSpPr>
          <p:spPr>
            <a:xfrm>
              <a:off x="5412455" y="2850284"/>
              <a:ext cx="1955551" cy="4614350"/>
            </a:xfrm>
            <a:prstGeom prst="arc">
              <a:avLst>
                <a:gd name="adj1" fmla="val 9810908"/>
                <a:gd name="adj2" fmla="val 15699053"/>
              </a:avLst>
            </a:prstGeom>
            <a:ln w="88900">
              <a:solidFill>
                <a:srgbClr val="00B050"/>
              </a:solidFill>
              <a:headEnd type="triangl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514350"/>
              <a:endParaRPr lang="en-GB" sz="1013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08343" y="1498444"/>
            <a:ext cx="2127314" cy="4052504"/>
            <a:chOff x="3153791" y="1997924"/>
            <a:chExt cx="2836418" cy="5403339"/>
          </a:xfrm>
        </p:grpSpPr>
        <p:sp>
          <p:nvSpPr>
            <p:cNvPr id="5" name="TextBox 4"/>
            <p:cNvSpPr txBox="1"/>
            <p:nvPr/>
          </p:nvSpPr>
          <p:spPr>
            <a:xfrm>
              <a:off x="3153791" y="1997924"/>
              <a:ext cx="2836418" cy="6387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14350"/>
              <a:r>
                <a:rPr lang="en-GB" sz="1013" dirty="0">
                  <a:solidFill>
                    <a:srgbClr val="000000"/>
                  </a:solidFill>
                </a:rPr>
                <a:t>Emissions-</a:t>
              </a:r>
              <a:r>
                <a:rPr lang="en-GB" sz="1013" dirty="0" err="1">
                  <a:solidFill>
                    <a:srgbClr val="000000"/>
                  </a:solidFill>
                </a:rPr>
                <a:t>scenarie</a:t>
              </a:r>
              <a:r>
                <a:rPr lang="en-GB" sz="1013" dirty="0">
                  <a:solidFill>
                    <a:srgbClr val="000000"/>
                  </a:solidFill>
                </a:rPr>
                <a:t> </a:t>
              </a:r>
            </a:p>
            <a:p>
              <a:pPr algn="ctr" defTabSz="514350"/>
              <a:r>
                <a:rPr lang="en-GB" sz="1500" dirty="0">
                  <a:solidFill>
                    <a:srgbClr val="000000"/>
                  </a:solidFill>
                </a:rPr>
                <a:t>(RCP4.5, RCP6.0, RCP8.5)</a:t>
              </a:r>
            </a:p>
          </p:txBody>
        </p:sp>
        <p:sp>
          <p:nvSpPr>
            <p:cNvPr id="14" name="Arc 13"/>
            <p:cNvSpPr/>
            <p:nvPr/>
          </p:nvSpPr>
          <p:spPr>
            <a:xfrm>
              <a:off x="4567451" y="2786913"/>
              <a:ext cx="237661" cy="4614350"/>
            </a:xfrm>
            <a:prstGeom prst="arc">
              <a:avLst>
                <a:gd name="adj1" fmla="val 6922616"/>
                <a:gd name="adj2" fmla="val 16162241"/>
              </a:avLst>
            </a:prstGeom>
            <a:ln w="88900">
              <a:solidFill>
                <a:srgbClr val="FF0000"/>
              </a:solidFill>
              <a:headEnd type="triangle" w="lg" len="med"/>
              <a:tailEnd type="non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514350"/>
              <a:endParaRPr lang="en-GB" sz="1013">
                <a:solidFill>
                  <a:srgbClr val="000000"/>
                </a:solidFill>
              </a:endParaRPr>
            </a:p>
          </p:txBody>
        </p:sp>
      </p:grpSp>
      <p:sp>
        <p:nvSpPr>
          <p:cNvPr id="12" name="Right Arrow 11"/>
          <p:cNvSpPr/>
          <p:nvPr/>
        </p:nvSpPr>
        <p:spPr>
          <a:xfrm>
            <a:off x="5745551" y="3946148"/>
            <a:ext cx="680147" cy="358775"/>
          </a:xfrm>
          <a:prstGeom prst="rightArrow">
            <a:avLst/>
          </a:prstGeom>
          <a:gradFill>
            <a:gsLst>
              <a:gs pos="4000">
                <a:srgbClr val="3399F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en-GB" sz="1013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19760" y="3946149"/>
            <a:ext cx="97654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14350"/>
            <a:r>
              <a:rPr lang="en-GB" sz="1013" dirty="0" err="1">
                <a:solidFill>
                  <a:srgbClr val="000000"/>
                </a:solidFill>
              </a:rPr>
              <a:t>Klimaprognose</a:t>
            </a:r>
            <a:endParaRPr lang="en-GB" sz="1500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53312" y="2753752"/>
            <a:ext cx="2661450" cy="3672872"/>
            <a:chOff x="13749" y="3671669"/>
            <a:chExt cx="3548600" cy="4897162"/>
          </a:xfrm>
        </p:grpSpPr>
        <p:sp>
          <p:nvSpPr>
            <p:cNvPr id="19" name="TextBox 18"/>
            <p:cNvSpPr txBox="1"/>
            <p:nvPr/>
          </p:nvSpPr>
          <p:spPr>
            <a:xfrm>
              <a:off x="13749" y="3671669"/>
              <a:ext cx="2290628" cy="6387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14350"/>
              <a:r>
                <a:rPr lang="en-GB" sz="1013" dirty="0">
                  <a:solidFill>
                    <a:srgbClr val="000000"/>
                  </a:solidFill>
                </a:rPr>
                <a:t>Bias </a:t>
              </a:r>
              <a:r>
                <a:rPr lang="en-GB" sz="1013" dirty="0" err="1">
                  <a:solidFill>
                    <a:srgbClr val="000000"/>
                  </a:solidFill>
                </a:rPr>
                <a:t>korrektion</a:t>
              </a:r>
              <a:r>
                <a:rPr lang="en-GB" sz="1013" dirty="0">
                  <a:solidFill>
                    <a:srgbClr val="000000"/>
                  </a:solidFill>
                </a:rPr>
                <a:t> </a:t>
              </a:r>
            </a:p>
            <a:p>
              <a:pPr algn="ctr" defTabSz="514350"/>
              <a:r>
                <a:rPr lang="en-GB" sz="1500" dirty="0">
                  <a:solidFill>
                    <a:srgbClr val="000000"/>
                  </a:solidFill>
                </a:rPr>
                <a:t>(Delta change, DBS)</a:t>
              </a:r>
            </a:p>
          </p:txBody>
        </p:sp>
        <p:sp>
          <p:nvSpPr>
            <p:cNvPr id="23" name="Arc 22"/>
            <p:cNvSpPr/>
            <p:nvPr/>
          </p:nvSpPr>
          <p:spPr>
            <a:xfrm>
              <a:off x="1093950" y="3954481"/>
              <a:ext cx="2468399" cy="4614350"/>
            </a:xfrm>
            <a:prstGeom prst="arc">
              <a:avLst>
                <a:gd name="adj1" fmla="val 16072326"/>
                <a:gd name="adj2" fmla="val 19361340"/>
              </a:avLst>
            </a:prstGeom>
            <a:ln w="88900">
              <a:solidFill>
                <a:srgbClr val="CC9900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514350"/>
              <a:endParaRPr lang="en-GB" sz="1013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373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4139804" y="2225235"/>
            <a:ext cx="3456384" cy="1638300"/>
          </a:xfrm>
          <a:prstGeom prst="rect">
            <a:avLst/>
          </a:prstGeom>
          <a:solidFill>
            <a:srgbClr val="00FFFF">
              <a:alpha val="7843"/>
            </a:srgbClr>
          </a:solidFill>
          <a:ln w="9525">
            <a:solidFill>
              <a:srgbClr val="336699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ctr" defTabSz="514350" eaLnBrk="0" hangingPunct="0"/>
            <a:endParaRPr lang="sv-SE" sz="1013" b="1">
              <a:solidFill>
                <a:srgbClr val="596DD5"/>
              </a:solidFill>
            </a:endParaRPr>
          </a:p>
          <a:p>
            <a:pPr algn="ctr" defTabSz="514350"/>
            <a:endParaRPr lang="en-GB" sz="1350" b="1">
              <a:solidFill>
                <a:srgbClr val="000000"/>
              </a:solidFill>
            </a:endParaRPr>
          </a:p>
        </p:txBody>
      </p:sp>
      <p:sp>
        <p:nvSpPr>
          <p:cNvPr id="1028" name="Line 3"/>
          <p:cNvSpPr>
            <a:spLocks noChangeShapeType="1"/>
          </p:cNvSpPr>
          <p:nvPr/>
        </p:nvSpPr>
        <p:spPr bwMode="auto">
          <a:xfrm flipV="1">
            <a:off x="4031457" y="3286082"/>
            <a:ext cx="540544" cy="28575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</p:spPr>
        <p:txBody>
          <a:bodyPr wrap="none" anchor="ctr"/>
          <a:lstStyle/>
          <a:p>
            <a:pPr defTabSz="514350"/>
            <a:endParaRPr lang="da-DK" sz="1013">
              <a:solidFill>
                <a:srgbClr val="000000"/>
              </a:solidFill>
            </a:endParaRPr>
          </a:p>
        </p:txBody>
      </p:sp>
      <p:sp>
        <p:nvSpPr>
          <p:cNvPr id="1029" name="Line 4"/>
          <p:cNvSpPr>
            <a:spLocks noChangeShapeType="1"/>
          </p:cNvSpPr>
          <p:nvPr/>
        </p:nvSpPr>
        <p:spPr bwMode="auto">
          <a:xfrm>
            <a:off x="4031457" y="2530035"/>
            <a:ext cx="540544" cy="378619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</p:spPr>
        <p:txBody>
          <a:bodyPr wrap="none" anchor="ctr"/>
          <a:lstStyle/>
          <a:p>
            <a:pPr defTabSz="514350"/>
            <a:endParaRPr lang="da-DK" sz="1013">
              <a:solidFill>
                <a:srgbClr val="000000"/>
              </a:solidFill>
            </a:endParaRPr>
          </a:p>
        </p:txBody>
      </p:sp>
      <p:sp>
        <p:nvSpPr>
          <p:cNvPr id="1030" name="AutoShape 5"/>
          <p:cNvSpPr>
            <a:spLocks noChangeArrowheads="1"/>
          </p:cNvSpPr>
          <p:nvPr/>
        </p:nvSpPr>
        <p:spPr bwMode="auto">
          <a:xfrm>
            <a:off x="1385887" y="3286082"/>
            <a:ext cx="1072754" cy="571500"/>
          </a:xfrm>
          <a:prstGeom prst="roundRect">
            <a:avLst>
              <a:gd name="adj" fmla="val 16667"/>
            </a:avLst>
          </a:prstGeom>
          <a:solidFill>
            <a:srgbClr val="99CC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514350" eaLnBrk="0" hangingPunct="0"/>
            <a:r>
              <a:rPr lang="sv-SE" sz="1200" dirty="0" err="1">
                <a:solidFill>
                  <a:srgbClr val="000000"/>
                </a:solidFill>
              </a:rPr>
              <a:t>Fremtidigt</a:t>
            </a:r>
            <a:r>
              <a:rPr lang="sv-SE" sz="1200" dirty="0">
                <a:solidFill>
                  <a:srgbClr val="000000"/>
                </a:solidFill>
              </a:rPr>
              <a:t> CO</a:t>
            </a:r>
            <a:r>
              <a:rPr lang="sv-SE" sz="1200" baseline="-25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031" name="Line 6"/>
          <p:cNvSpPr>
            <a:spLocks noChangeShapeType="1"/>
          </p:cNvSpPr>
          <p:nvPr/>
        </p:nvSpPr>
        <p:spPr bwMode="auto">
          <a:xfrm>
            <a:off x="2458642" y="3556354"/>
            <a:ext cx="1487090" cy="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</p:spPr>
        <p:txBody>
          <a:bodyPr wrap="none" anchor="ctr"/>
          <a:lstStyle/>
          <a:p>
            <a:pPr defTabSz="514350"/>
            <a:endParaRPr lang="da-DK" sz="1013">
              <a:solidFill>
                <a:srgbClr val="000000"/>
              </a:solidFill>
            </a:endParaRPr>
          </a:p>
        </p:txBody>
      </p:sp>
      <p:sp>
        <p:nvSpPr>
          <p:cNvPr id="1032" name="Line 7"/>
          <p:cNvSpPr>
            <a:spLocks noChangeShapeType="1"/>
          </p:cNvSpPr>
          <p:nvPr/>
        </p:nvSpPr>
        <p:spPr bwMode="auto">
          <a:xfrm>
            <a:off x="2458641" y="2530035"/>
            <a:ext cx="1270397" cy="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</p:spPr>
        <p:txBody>
          <a:bodyPr wrap="none" anchor="ctr"/>
          <a:lstStyle/>
          <a:p>
            <a:pPr defTabSz="514350"/>
            <a:endParaRPr lang="da-DK" sz="1013">
              <a:solidFill>
                <a:srgbClr val="000000"/>
              </a:solidFill>
            </a:endParaRPr>
          </a:p>
        </p:txBody>
      </p:sp>
      <p:sp>
        <p:nvSpPr>
          <p:cNvPr id="1033" name="Text Box 8"/>
          <p:cNvSpPr txBox="1">
            <a:spLocks noChangeArrowheads="1"/>
          </p:cNvSpPr>
          <p:nvPr/>
        </p:nvSpPr>
        <p:spPr bwMode="auto">
          <a:xfrm>
            <a:off x="3474244" y="3612313"/>
            <a:ext cx="184731" cy="24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14350" eaLnBrk="0" hangingPunct="0"/>
            <a:endParaRPr lang="en-GB" sz="1013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4" name="Line 9"/>
          <p:cNvSpPr>
            <a:spLocks noChangeShapeType="1"/>
          </p:cNvSpPr>
          <p:nvPr/>
        </p:nvSpPr>
        <p:spPr bwMode="auto">
          <a:xfrm>
            <a:off x="4733925" y="3070579"/>
            <a:ext cx="2628900" cy="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</p:spPr>
        <p:txBody>
          <a:bodyPr wrap="none" anchor="ctr"/>
          <a:lstStyle/>
          <a:p>
            <a:pPr defTabSz="514350"/>
            <a:endParaRPr lang="da-DK" sz="1013">
              <a:solidFill>
                <a:srgbClr val="000000"/>
              </a:solidFill>
            </a:endParaRPr>
          </a:p>
        </p:txBody>
      </p:sp>
      <p:sp>
        <p:nvSpPr>
          <p:cNvPr id="1035" name="AutoShape 10"/>
          <p:cNvSpPr>
            <a:spLocks noChangeArrowheads="1"/>
          </p:cNvSpPr>
          <p:nvPr/>
        </p:nvSpPr>
        <p:spPr bwMode="auto">
          <a:xfrm>
            <a:off x="4163616" y="2638382"/>
            <a:ext cx="1122759" cy="857250"/>
          </a:xfrm>
          <a:prstGeom prst="hexagon">
            <a:avLst>
              <a:gd name="adj" fmla="val 32743"/>
              <a:gd name="vf" fmla="val 11547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27000" rIns="0" bIns="27000" anchor="ctr"/>
          <a:lstStyle/>
          <a:p>
            <a:pPr algn="ctr" defTabSz="514350" eaLnBrk="0" hangingPunct="0"/>
            <a:r>
              <a:rPr lang="sv-SE" sz="1050" dirty="0">
                <a:solidFill>
                  <a:srgbClr val="000000"/>
                </a:solidFill>
                <a:latin typeface="Verdana" pitchFamily="34" charset="0"/>
              </a:rPr>
              <a:t>Ned-skalering</a:t>
            </a:r>
          </a:p>
          <a:p>
            <a:pPr algn="ctr" defTabSz="514350" eaLnBrk="0" hangingPunct="0"/>
            <a:r>
              <a:rPr lang="sv-SE" sz="1050" dirty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sv-SE" sz="1050" dirty="0" err="1">
                <a:solidFill>
                  <a:srgbClr val="000000"/>
                </a:solidFill>
                <a:latin typeface="Verdana" pitchFamily="34" charset="0"/>
              </a:rPr>
              <a:t>Obs.data</a:t>
            </a:r>
            <a:r>
              <a:rPr lang="sv-SE" sz="1050" dirty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</p:txBody>
      </p:sp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2299913" y="4151286"/>
            <a:ext cx="1029449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514350" eaLnBrk="0" hangingPunct="0"/>
            <a:r>
              <a:rPr lang="sv-SE" sz="1350" b="1">
                <a:solidFill>
                  <a:srgbClr val="596DD5"/>
                </a:solidFill>
              </a:rPr>
              <a:t>Global</a:t>
            </a:r>
          </a:p>
          <a:p>
            <a:pPr algn="ctr" defTabSz="514350" eaLnBrk="0" hangingPunct="0"/>
            <a:endParaRPr lang="sv-SE" sz="1350" b="1">
              <a:solidFill>
                <a:srgbClr val="596DD5"/>
              </a:solidFill>
            </a:endParaRPr>
          </a:p>
          <a:p>
            <a:pPr algn="ctr" defTabSz="514350" eaLnBrk="0" hangingPunct="0"/>
            <a:r>
              <a:rPr lang="sv-SE" sz="1350" b="1">
                <a:solidFill>
                  <a:srgbClr val="596DD5"/>
                </a:solidFill>
              </a:rPr>
              <a:t>100-250 km</a:t>
            </a: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1485901" y="4429892"/>
            <a:ext cx="5994797" cy="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defTabSz="514350"/>
            <a:endParaRPr lang="da-DK" sz="1013">
              <a:solidFill>
                <a:srgbClr val="000000"/>
              </a:solidFill>
            </a:endParaRPr>
          </a:p>
        </p:txBody>
      </p:sp>
      <p:sp>
        <p:nvSpPr>
          <p:cNvPr id="274446" name="Text Box 14"/>
          <p:cNvSpPr txBox="1">
            <a:spLocks noChangeArrowheads="1"/>
          </p:cNvSpPr>
          <p:nvPr/>
        </p:nvSpPr>
        <p:spPr bwMode="auto">
          <a:xfrm>
            <a:off x="6994923" y="4550145"/>
            <a:ext cx="60228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514350" eaLnBrk="0" hangingPunct="0">
              <a:defRPr/>
            </a:pPr>
            <a:r>
              <a:rPr lang="sv-SE" sz="1500" b="1">
                <a:solidFill>
                  <a:srgbClr val="596DD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Skala</a:t>
            </a: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3427308" y="4151286"/>
            <a:ext cx="891591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514350" eaLnBrk="0" hangingPunct="0"/>
            <a:r>
              <a:rPr lang="sv-SE" sz="1350" b="1">
                <a:solidFill>
                  <a:srgbClr val="596DD5"/>
                </a:solidFill>
              </a:rPr>
              <a:t>Regional</a:t>
            </a:r>
          </a:p>
          <a:p>
            <a:pPr algn="ctr" defTabSz="514350" eaLnBrk="0" hangingPunct="0"/>
            <a:endParaRPr lang="sv-SE" sz="1350" b="1">
              <a:solidFill>
                <a:srgbClr val="596DD5"/>
              </a:solidFill>
            </a:endParaRPr>
          </a:p>
          <a:p>
            <a:pPr algn="ctr" defTabSz="514350" eaLnBrk="0" hangingPunct="0"/>
            <a:r>
              <a:rPr lang="sv-SE" sz="1350" b="1">
                <a:solidFill>
                  <a:srgbClr val="596DD5"/>
                </a:solidFill>
              </a:rPr>
              <a:t> 10-25 km</a:t>
            </a:r>
            <a:endParaRPr lang="sv-SE" sz="1500" b="1">
              <a:solidFill>
                <a:srgbClr val="596DD5"/>
              </a:solidFill>
            </a:endParaRP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5484840" y="4142952"/>
            <a:ext cx="1031821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514350" eaLnBrk="0" hangingPunct="0"/>
            <a:r>
              <a:rPr lang="sv-SE" sz="1350" b="1">
                <a:solidFill>
                  <a:srgbClr val="596DD5"/>
                </a:solidFill>
              </a:rPr>
              <a:t>Hydrologisk</a:t>
            </a:r>
          </a:p>
          <a:p>
            <a:pPr algn="ctr" defTabSz="514350" eaLnBrk="0" hangingPunct="0"/>
            <a:endParaRPr lang="sv-SE" sz="1350" b="1">
              <a:solidFill>
                <a:srgbClr val="596DD5"/>
              </a:solidFill>
            </a:endParaRPr>
          </a:p>
          <a:p>
            <a:pPr algn="ctr" defTabSz="514350" eaLnBrk="0" hangingPunct="0"/>
            <a:r>
              <a:rPr lang="sv-SE" sz="1350" b="1">
                <a:solidFill>
                  <a:srgbClr val="596DD5"/>
                </a:solidFill>
              </a:rPr>
              <a:t>50-500 m</a:t>
            </a:r>
            <a:endParaRPr lang="sv-SE" sz="1500" b="1">
              <a:solidFill>
                <a:srgbClr val="596DD5"/>
              </a:solidFill>
            </a:endParaRPr>
          </a:p>
        </p:txBody>
      </p:sp>
      <p:sp>
        <p:nvSpPr>
          <p:cNvPr id="1041" name="AutoShape 19"/>
          <p:cNvSpPr>
            <a:spLocks noChangeArrowheads="1"/>
          </p:cNvSpPr>
          <p:nvPr/>
        </p:nvSpPr>
        <p:spPr bwMode="auto">
          <a:xfrm>
            <a:off x="1385887" y="2259763"/>
            <a:ext cx="1072754" cy="571500"/>
          </a:xfrm>
          <a:prstGeom prst="roundRect">
            <a:avLst>
              <a:gd name="adj" fmla="val 16667"/>
            </a:avLst>
          </a:prstGeom>
          <a:solidFill>
            <a:srgbClr val="99CC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514350" eaLnBrk="0" hangingPunct="0"/>
            <a:r>
              <a:rPr lang="da-DK" sz="1200" dirty="0">
                <a:solidFill>
                  <a:srgbClr val="000000"/>
                </a:solidFill>
              </a:rPr>
              <a:t>Nutidigt CO</a:t>
            </a:r>
            <a:r>
              <a:rPr lang="da-DK" sz="1200" baseline="-25000" dirty="0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1042" name="Picture 27" descr="MIKE SHE_Illustr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0681" y="2631238"/>
            <a:ext cx="923925" cy="862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43" name="Title 2"/>
          <p:cNvSpPr>
            <a:spLocks/>
          </p:cNvSpPr>
          <p:nvPr/>
        </p:nvSpPr>
        <p:spPr bwMode="auto">
          <a:xfrm>
            <a:off x="1143000" y="529172"/>
            <a:ext cx="6858000" cy="102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514350" eaLnBrk="0" hangingPunct="0"/>
            <a:r>
              <a:rPr lang="da-DK" sz="2250" b="1" dirty="0">
                <a:solidFill>
                  <a:srgbClr val="000000"/>
                </a:solidFill>
                <a:latin typeface="Verdana" pitchFamily="34" charset="0"/>
              </a:rPr>
              <a:t>Beregning af klimaændringers effekt på hydrologi</a:t>
            </a:r>
            <a:br>
              <a:rPr lang="da-DK" sz="2250" b="1" dirty="0">
                <a:solidFill>
                  <a:srgbClr val="000000"/>
                </a:solidFill>
                <a:latin typeface="Verdana" pitchFamily="34" charset="0"/>
              </a:rPr>
            </a:br>
            <a:endParaRPr lang="da-DK" sz="195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74461" name="Text Box 29"/>
          <p:cNvSpPr txBox="1">
            <a:spLocks noChangeArrowheads="1"/>
          </p:cNvSpPr>
          <p:nvPr/>
        </p:nvSpPr>
        <p:spPr bwMode="auto">
          <a:xfrm>
            <a:off x="6915150" y="4111995"/>
            <a:ext cx="914033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514350" eaLnBrk="0" hangingPunct="0">
              <a:defRPr/>
            </a:pPr>
            <a:r>
              <a:rPr lang="sv-SE" sz="1500" b="1">
                <a:solidFill>
                  <a:srgbClr val="596DD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Modeller</a:t>
            </a:r>
          </a:p>
        </p:txBody>
      </p:sp>
      <p:pic>
        <p:nvPicPr>
          <p:cNvPr id="1045" name="Picture 5" descr="jordenmedregionzoo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1" y="2225235"/>
            <a:ext cx="594122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46" name="Picture 5" descr="jordenmedregionzoom"/>
          <p:cNvPicPr>
            <a:picLocks noChangeAspect="1" noChangeArrowheads="1"/>
          </p:cNvPicPr>
          <p:nvPr/>
        </p:nvPicPr>
        <p:blipFill>
          <a:blip r:embed="rId4"/>
          <a:srcRect l="33574" t="34822" r="35123" b="35992"/>
          <a:stretch>
            <a:fillRect/>
          </a:stretch>
        </p:blipFill>
        <p:spPr bwMode="auto">
          <a:xfrm>
            <a:off x="3426619" y="2226426"/>
            <a:ext cx="638175" cy="6084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47" name="Picture 5" descr="jordenmedregionzoom"/>
          <p:cNvPicPr>
            <a:picLocks noChangeAspect="1" noChangeArrowheads="1"/>
          </p:cNvPicPr>
          <p:nvPr/>
        </p:nvPicPr>
        <p:blipFill>
          <a:blip r:embed="rId4"/>
          <a:srcRect l="33574" t="34822" r="35123" b="35992"/>
          <a:stretch>
            <a:fillRect/>
          </a:stretch>
        </p:blipFill>
        <p:spPr bwMode="auto">
          <a:xfrm>
            <a:off x="3426619" y="3246791"/>
            <a:ext cx="638175" cy="6084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48" name="Picture 5" descr="jordenmedregionzoo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1" y="3253935"/>
            <a:ext cx="594122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" name="AutoShape 19"/>
          <p:cNvSpPr>
            <a:spLocks noChangeArrowheads="1"/>
          </p:cNvSpPr>
          <p:nvPr/>
        </p:nvSpPr>
        <p:spPr bwMode="auto">
          <a:xfrm>
            <a:off x="4188619" y="1451330"/>
            <a:ext cx="1072754" cy="571500"/>
          </a:xfrm>
          <a:prstGeom prst="roundRect">
            <a:avLst>
              <a:gd name="adj" fmla="val 16667"/>
            </a:avLst>
          </a:prstGeom>
          <a:solidFill>
            <a:srgbClr val="99CC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514350" eaLnBrk="0" hangingPunct="0"/>
            <a:r>
              <a:rPr lang="da-DK" sz="1200" dirty="0">
                <a:solidFill>
                  <a:srgbClr val="000000"/>
                </a:solidFill>
              </a:rPr>
              <a:t>Observeret</a:t>
            </a:r>
          </a:p>
          <a:p>
            <a:pPr algn="ctr" defTabSz="514350" eaLnBrk="0" hangingPunct="0"/>
            <a:r>
              <a:rPr lang="da-DK" sz="1200" dirty="0">
                <a:solidFill>
                  <a:srgbClr val="000000"/>
                </a:solidFill>
              </a:rPr>
              <a:t>klima</a:t>
            </a:r>
            <a:endParaRPr lang="da-DK" sz="1200" baseline="-25000" dirty="0">
              <a:solidFill>
                <a:srgbClr val="000000"/>
              </a:solidFill>
            </a:endParaRPr>
          </a:p>
        </p:txBody>
      </p:sp>
      <p:sp>
        <p:nvSpPr>
          <p:cNvPr id="27" name="Line 7"/>
          <p:cNvSpPr>
            <a:spLocks noChangeShapeType="1"/>
          </p:cNvSpPr>
          <p:nvPr/>
        </p:nvSpPr>
        <p:spPr bwMode="auto">
          <a:xfrm flipH="1">
            <a:off x="4707136" y="2022475"/>
            <a:ext cx="0" cy="615906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</p:spPr>
        <p:txBody>
          <a:bodyPr wrap="none" anchor="ctr"/>
          <a:lstStyle/>
          <a:p>
            <a:pPr defTabSz="514350"/>
            <a:endParaRPr lang="da-DK" sz="1013">
              <a:solidFill>
                <a:srgbClr val="000000"/>
              </a:solidFill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468" y="2617166"/>
            <a:ext cx="1043717" cy="87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89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614488" y="1269299"/>
            <a:ext cx="5915025" cy="994172"/>
          </a:xfrm>
        </p:spPr>
        <p:txBody>
          <a:bodyPr/>
          <a:lstStyle/>
          <a:p>
            <a:pPr algn="ctr"/>
            <a:r>
              <a:rPr lang="da-DK" dirty="0" smtClean="0"/>
              <a:t>Forudsigelser/Prognoser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E42D6-7B69-400B-B273-CF925FBDB262}" type="datetime1">
              <a:rPr lang="da-DK" altLang="da-DK" smtClean="0">
                <a:solidFill>
                  <a:srgbClr val="000000"/>
                </a:solidFill>
              </a:rPr>
              <a:pPr/>
              <a:t>14-02-2020</a:t>
            </a:fld>
            <a:endParaRPr lang="da-DK" altLang="da-DK">
              <a:solidFill>
                <a:srgbClr val="000000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8DF8-91F4-4216-8857-52BFDBCFA972}" type="slidenum">
              <a:rPr lang="da-DK" altLang="da-DK" smtClean="0">
                <a:solidFill>
                  <a:srgbClr val="000000"/>
                </a:solidFill>
              </a:rPr>
              <a:pPr/>
              <a:t>27</a:t>
            </a:fld>
            <a:endParaRPr lang="da-DK" alt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55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Temperatur, global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794B-1167-4893-8CA9-1B5D23BEAF77}" type="datetime1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da-DK" smtClean="0">
                <a:solidFill>
                  <a:srgbClr val="000000"/>
                </a:solidFill>
              </a:rPr>
              <a:pPr/>
              <a:t>28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Pladsholder til billede 5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7" name="Picture 6" descr="C:\Users\jcr\AppData\Local\Microsoft\Windows\Temporary Internet Files\Content.IE5\91WXCM9R\._images_Assessment Reports_AR5 - Synthesis Report_SPM_SPM.06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88"/>
          <a:stretch>
            <a:fillRect/>
          </a:stretch>
        </p:blipFill>
        <p:spPr bwMode="auto">
          <a:xfrm>
            <a:off x="1757385" y="1185026"/>
            <a:ext cx="5198730" cy="30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43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389" y="482694"/>
            <a:ext cx="4024611" cy="4209217"/>
          </a:xfrm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1340305" y="286883"/>
            <a:ext cx="2211884" cy="1200150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Fremskrivninger for Danmark: Temperatur, nedbør og potentiel fordampning</a:t>
            </a:r>
            <a:endParaRPr lang="da-DK" dirty="0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half" idx="2"/>
          </p:nvPr>
        </p:nvSpPr>
        <p:spPr>
          <a:xfrm>
            <a:off x="1340305" y="1487033"/>
            <a:ext cx="1839103" cy="2227952"/>
          </a:xfrm>
        </p:spPr>
        <p:txBody>
          <a:bodyPr>
            <a:normAutofit/>
          </a:bodyPr>
          <a:lstStyle/>
          <a:p>
            <a:r>
              <a:rPr lang="da-DK" dirty="0" smtClean="0"/>
              <a:t>På hver figur:</a:t>
            </a:r>
          </a:p>
          <a:p>
            <a:pPr marL="214313" indent="-214313">
              <a:buFontTx/>
              <a:buChar char="-"/>
            </a:pPr>
            <a:r>
              <a:rPr lang="da-DK" dirty="0" smtClean="0"/>
              <a:t>Observeret (sort)</a:t>
            </a:r>
          </a:p>
          <a:p>
            <a:pPr marL="214313" indent="-214313">
              <a:buFontTx/>
              <a:buChar char="-"/>
            </a:pPr>
            <a:r>
              <a:rPr lang="da-DK" dirty="0" smtClean="0"/>
              <a:t>Uden </a:t>
            </a:r>
            <a:r>
              <a:rPr lang="da-DK" dirty="0" err="1" smtClean="0"/>
              <a:t>biaskorrektion</a:t>
            </a:r>
            <a:r>
              <a:rPr lang="da-DK" dirty="0" smtClean="0"/>
              <a:t> (rød)</a:t>
            </a:r>
          </a:p>
          <a:p>
            <a:pPr marL="214313" indent="-214313">
              <a:buFontTx/>
              <a:buChar char="-"/>
            </a:pPr>
            <a:r>
              <a:rPr lang="da-DK" dirty="0" smtClean="0"/>
              <a:t>Med </a:t>
            </a:r>
            <a:r>
              <a:rPr lang="da-DK" dirty="0" err="1" smtClean="0"/>
              <a:t>biaskorrektion</a:t>
            </a:r>
            <a:r>
              <a:rPr lang="da-DK" dirty="0" smtClean="0"/>
              <a:t> (blå)</a:t>
            </a:r>
          </a:p>
          <a:p>
            <a:pPr marL="214313" indent="-214313">
              <a:buFontTx/>
              <a:buChar char="-"/>
            </a:pPr>
            <a:r>
              <a:rPr lang="da-DK" dirty="0" smtClean="0"/>
              <a:t>Spredning (uden </a:t>
            </a:r>
            <a:r>
              <a:rPr lang="da-DK" dirty="0" err="1" smtClean="0"/>
              <a:t>biaskorrektion</a:t>
            </a:r>
            <a:r>
              <a:rPr lang="da-DK" dirty="0" smtClean="0"/>
              <a:t>, gulskraveret)</a:t>
            </a:r>
          </a:p>
          <a:p>
            <a:pPr marL="214313" indent="-214313">
              <a:buFontTx/>
              <a:buChar char="-"/>
            </a:pPr>
            <a:r>
              <a:rPr lang="da-DK" dirty="0" smtClean="0"/>
              <a:t>Spredning (med </a:t>
            </a:r>
            <a:r>
              <a:rPr lang="da-DK" dirty="0" err="1" smtClean="0"/>
              <a:t>biaskorrektion</a:t>
            </a:r>
            <a:r>
              <a:rPr lang="da-DK" dirty="0" smtClean="0"/>
              <a:t>, </a:t>
            </a:r>
            <a:r>
              <a:rPr lang="da-DK" dirty="0" err="1" smtClean="0"/>
              <a:t>blågråskraveret</a:t>
            </a:r>
            <a:r>
              <a:rPr lang="da-DK" dirty="0" smtClean="0"/>
              <a:t>)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28.02.2019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kstfelt 1"/>
          <p:cNvSpPr txBox="1"/>
          <p:nvPr/>
        </p:nvSpPr>
        <p:spPr>
          <a:xfrm>
            <a:off x="5068044" y="229063"/>
            <a:ext cx="7875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da-DK" sz="1500" b="1" dirty="0">
                <a:solidFill>
                  <a:srgbClr val="000000"/>
                </a:solidFill>
              </a:rPr>
              <a:t>RCP 4.5</a:t>
            </a:r>
          </a:p>
        </p:txBody>
      </p:sp>
      <p:sp>
        <p:nvSpPr>
          <p:cNvPr id="3" name="Tekstfelt 2"/>
          <p:cNvSpPr txBox="1"/>
          <p:nvPr/>
        </p:nvSpPr>
        <p:spPr>
          <a:xfrm rot="16200000">
            <a:off x="3341829" y="870582"/>
            <a:ext cx="102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da-DK" sz="1200" b="1" dirty="0">
                <a:solidFill>
                  <a:srgbClr val="000000"/>
                </a:solidFill>
              </a:rPr>
              <a:t>Temperatur</a:t>
            </a:r>
          </a:p>
        </p:txBody>
      </p:sp>
      <p:sp>
        <p:nvSpPr>
          <p:cNvPr id="14" name="Tekstboks 5"/>
          <p:cNvSpPr txBox="1">
            <a:spLocks noChangeArrowheads="1"/>
          </p:cNvSpPr>
          <p:nvPr/>
        </p:nvSpPr>
        <p:spPr bwMode="auto">
          <a:xfrm>
            <a:off x="1117112" y="4906567"/>
            <a:ext cx="2948244" cy="23083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514350" eaLnBrk="1" hangingPunct="1"/>
            <a:r>
              <a:rPr lang="da-DK" sz="900" dirty="0">
                <a:solidFill>
                  <a:srgbClr val="000000"/>
                </a:solidFill>
              </a:rPr>
              <a:t>Pasten-Zapata, Sonnenborg, Refsgaard 2019 - ROSA</a:t>
            </a:r>
          </a:p>
        </p:txBody>
      </p:sp>
      <p:sp>
        <p:nvSpPr>
          <p:cNvPr id="13" name="Tekstfelt 1"/>
          <p:cNvSpPr txBox="1"/>
          <p:nvPr/>
        </p:nvSpPr>
        <p:spPr>
          <a:xfrm>
            <a:off x="7144181" y="229063"/>
            <a:ext cx="7875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da-DK" sz="1500" b="1" dirty="0">
                <a:solidFill>
                  <a:srgbClr val="000000"/>
                </a:solidFill>
              </a:rPr>
              <a:t>RCP 8.5</a:t>
            </a:r>
          </a:p>
        </p:txBody>
      </p:sp>
      <p:sp>
        <p:nvSpPr>
          <p:cNvPr id="16" name="Tekstfelt 2"/>
          <p:cNvSpPr txBox="1"/>
          <p:nvPr/>
        </p:nvSpPr>
        <p:spPr>
          <a:xfrm rot="16200000">
            <a:off x="3341829" y="2220878"/>
            <a:ext cx="102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da-DK" sz="1200" b="1" dirty="0">
                <a:solidFill>
                  <a:srgbClr val="000000"/>
                </a:solidFill>
              </a:rPr>
              <a:t>Nedbør</a:t>
            </a:r>
          </a:p>
        </p:txBody>
      </p:sp>
      <p:sp>
        <p:nvSpPr>
          <p:cNvPr id="17" name="Tekstfelt 2"/>
          <p:cNvSpPr txBox="1"/>
          <p:nvPr/>
        </p:nvSpPr>
        <p:spPr>
          <a:xfrm rot="16200000">
            <a:off x="3176158" y="3871466"/>
            <a:ext cx="1357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da-DK" sz="1200" b="1" dirty="0">
                <a:solidFill>
                  <a:srgbClr val="000000"/>
                </a:solidFill>
              </a:rPr>
              <a:t>Pot. fordampning</a:t>
            </a:r>
          </a:p>
        </p:txBody>
      </p:sp>
      <p:sp>
        <p:nvSpPr>
          <p:cNvPr id="6" name="Rektangel 5"/>
          <p:cNvSpPr/>
          <p:nvPr/>
        </p:nvSpPr>
        <p:spPr>
          <a:xfrm>
            <a:off x="3635676" y="1846376"/>
            <a:ext cx="4365324" cy="2842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da-DK" sz="1013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0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1640" y="33468"/>
            <a:ext cx="6172200" cy="857250"/>
          </a:xfrm>
        </p:spPr>
        <p:txBody>
          <a:bodyPr>
            <a:normAutofit/>
          </a:bodyPr>
          <a:lstStyle/>
          <a:p>
            <a:r>
              <a:rPr lang="en-GB" sz="2400" dirty="0"/>
              <a:t>Coast to Coast Climate Challenge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7" t="20340" r="6102" b="16474"/>
          <a:stretch/>
        </p:blipFill>
        <p:spPr bwMode="auto">
          <a:xfrm>
            <a:off x="3470239" y="1310206"/>
            <a:ext cx="2505917" cy="200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763688" y="1056677"/>
            <a:ext cx="1748042" cy="2683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boks 5"/>
          <p:cNvSpPr txBox="1"/>
          <p:nvPr/>
        </p:nvSpPr>
        <p:spPr>
          <a:xfrm>
            <a:off x="1817694" y="748295"/>
            <a:ext cx="7361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err="1"/>
              <a:t>Partnere</a:t>
            </a:r>
            <a:endParaRPr lang="en-GB" sz="1200" b="1" dirty="0"/>
          </a:p>
        </p:txBody>
      </p:sp>
      <p:sp>
        <p:nvSpPr>
          <p:cNvPr id="7" name="Rektangel 6"/>
          <p:cNvSpPr/>
          <p:nvPr/>
        </p:nvSpPr>
        <p:spPr>
          <a:xfrm>
            <a:off x="5976157" y="716140"/>
            <a:ext cx="89216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b="1" dirty="0" err="1"/>
              <a:t>Støttende</a:t>
            </a:r>
            <a:endParaRPr lang="en-GB" sz="135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33"/>
          <a:stretch/>
        </p:blipFill>
        <p:spPr bwMode="auto">
          <a:xfrm>
            <a:off x="5922150" y="1040176"/>
            <a:ext cx="1404156" cy="1801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1" t="71705" r="25101" b="8390"/>
          <a:stretch/>
        </p:blipFill>
        <p:spPr bwMode="auto">
          <a:xfrm>
            <a:off x="3367015" y="3416440"/>
            <a:ext cx="4523708" cy="110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frundet rektangel 10"/>
          <p:cNvSpPr/>
          <p:nvPr/>
        </p:nvSpPr>
        <p:spPr>
          <a:xfrm>
            <a:off x="1601670" y="3848488"/>
            <a:ext cx="1653254" cy="86862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 err="1"/>
              <a:t>Forløber</a:t>
            </a:r>
            <a:r>
              <a:rPr lang="en-GB" sz="1200" dirty="0"/>
              <a:t> over 6 </a:t>
            </a:r>
            <a:r>
              <a:rPr lang="en-GB" sz="1200" dirty="0" err="1"/>
              <a:t>år</a:t>
            </a:r>
            <a:endParaRPr lang="en-GB" sz="1200" dirty="0"/>
          </a:p>
          <a:p>
            <a:r>
              <a:rPr lang="en-GB" sz="1200" dirty="0"/>
              <a:t>Budget ca. 90 </a:t>
            </a:r>
            <a:r>
              <a:rPr lang="en-GB" sz="1200" dirty="0" err="1"/>
              <a:t>mio</a:t>
            </a:r>
            <a:r>
              <a:rPr lang="en-GB" sz="1200" dirty="0"/>
              <a:t>. kr.</a:t>
            </a:r>
          </a:p>
          <a:p>
            <a:r>
              <a:rPr lang="en-GB" sz="1200" dirty="0" err="1"/>
              <a:t>Støtte</a:t>
            </a:r>
            <a:r>
              <a:rPr lang="en-GB" sz="1200" dirty="0"/>
              <a:t> ca. 52 </a:t>
            </a:r>
            <a:r>
              <a:rPr lang="en-GB" sz="1200" dirty="0" err="1"/>
              <a:t>mio</a:t>
            </a:r>
            <a:r>
              <a:rPr lang="en-GB" sz="1200" dirty="0"/>
              <a:t>. kr.</a:t>
            </a:r>
          </a:p>
        </p:txBody>
      </p:sp>
      <p:sp>
        <p:nvSpPr>
          <p:cNvPr id="3" name="Venstrepil 2"/>
          <p:cNvSpPr/>
          <p:nvPr/>
        </p:nvSpPr>
        <p:spPr>
          <a:xfrm>
            <a:off x="2843808" y="1997400"/>
            <a:ext cx="411116" cy="12530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>
              <a:solidFill>
                <a:srgbClr val="FF0000"/>
              </a:solidFill>
            </a:endParaRPr>
          </a:p>
        </p:txBody>
      </p:sp>
      <p:sp>
        <p:nvSpPr>
          <p:cNvPr id="13" name="Venstrepil 12"/>
          <p:cNvSpPr/>
          <p:nvPr/>
        </p:nvSpPr>
        <p:spPr>
          <a:xfrm>
            <a:off x="2843808" y="2852608"/>
            <a:ext cx="411116" cy="12530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03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Nye beregninger AR5 2071-2100 versus</a:t>
            </a:r>
            <a:br>
              <a:rPr lang="da-DK" dirty="0" smtClean="0"/>
            </a:br>
            <a:r>
              <a:rPr lang="da-DK" dirty="0" smtClean="0"/>
              <a:t>1981-2010 (RCP 8.5) - nedbør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B4B7F5-3770-4A1F-945B-E31DD3E4BF0C}" type="datetime1">
              <a:rPr lang="da-DK" smtClean="0">
                <a:solidFill>
                  <a:srgbClr val="000000"/>
                </a:solidFill>
              </a:rPr>
              <a:pPr>
                <a:defRPr/>
              </a:pPr>
              <a:t>14-02-2020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437" y="1405087"/>
            <a:ext cx="5830076" cy="3006476"/>
          </a:xfrm>
          <a:prstGeom prst="rect">
            <a:avLst/>
          </a:prstGeom>
        </p:spPr>
      </p:pic>
      <p:grpSp>
        <p:nvGrpSpPr>
          <p:cNvPr id="8" name="Group 10"/>
          <p:cNvGrpSpPr>
            <a:grpSpLocks noChangeAspect="1"/>
          </p:cNvGrpSpPr>
          <p:nvPr/>
        </p:nvGrpSpPr>
        <p:grpSpPr>
          <a:xfrm>
            <a:off x="5686345" y="3917964"/>
            <a:ext cx="2314654" cy="1225536"/>
            <a:chOff x="6006037" y="4890003"/>
            <a:chExt cx="3086205" cy="1634048"/>
          </a:xfrm>
        </p:grpSpPr>
        <p:pic>
          <p:nvPicPr>
            <p:cNvPr id="9" name="Picture 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67" t="5499" r="5932" b="79613"/>
            <a:stretch/>
          </p:blipFill>
          <p:spPr>
            <a:xfrm>
              <a:off x="6038676" y="4890003"/>
              <a:ext cx="3053566" cy="1634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 rot="16200000">
              <a:off x="5571943" y="5484898"/>
              <a:ext cx="1175964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514350"/>
              <a:r>
                <a:rPr lang="en-GB" sz="900" dirty="0">
                  <a:solidFill>
                    <a:srgbClr val="000000"/>
                  </a:solidFill>
                </a:rPr>
                <a:t>mm/</a:t>
              </a:r>
              <a:r>
                <a:rPr lang="en-GB" sz="900" dirty="0" err="1">
                  <a:solidFill>
                    <a:srgbClr val="000000"/>
                  </a:solidFill>
                </a:rPr>
                <a:t>måned</a:t>
              </a:r>
              <a:r>
                <a:rPr lang="en-GB" sz="900" dirty="0">
                  <a:solidFill>
                    <a:srgbClr val="000000"/>
                  </a:solidFill>
                </a:rPr>
                <a:t>/</a:t>
              </a:r>
              <a:r>
                <a:rPr lang="en-GB" sz="900" dirty="0" err="1">
                  <a:solidFill>
                    <a:srgbClr val="000000"/>
                  </a:solidFill>
                </a:rPr>
                <a:t>år</a:t>
              </a:r>
              <a:endParaRPr lang="en-GB" sz="900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6" name="Lige forbindelse 5"/>
          <p:cNvCxnSpPr/>
          <p:nvPr/>
        </p:nvCxnSpPr>
        <p:spPr>
          <a:xfrm>
            <a:off x="2007577" y="3297113"/>
            <a:ext cx="399757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80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4666" y="198584"/>
            <a:ext cx="2709795" cy="759778"/>
          </a:xfrm>
        </p:spPr>
        <p:txBody>
          <a:bodyPr>
            <a:noAutofit/>
          </a:bodyPr>
          <a:lstStyle/>
          <a:p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</a:rPr>
              <a:t>RCP </a:t>
            </a: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</a:rPr>
              <a:t>8.5 </a:t>
            </a:r>
            <a:r>
              <a:rPr lang="en-US" sz="1500" dirty="0" err="1">
                <a:latin typeface="Calibri" panose="020F0502020204030204" pitchFamily="34" charset="0"/>
                <a:ea typeface="Calibri" panose="020F0502020204030204" pitchFamily="34" charset="0"/>
              </a:rPr>
              <a:t>Ændring</a:t>
            </a: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ea typeface="Calibri" panose="020F0502020204030204" pitchFamily="34" charset="0"/>
              </a:rPr>
              <a:t>årsnedbør</a:t>
            </a: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</a:rPr>
              <a:t> (%) for 2071-2100 </a:t>
            </a:r>
            <a:r>
              <a:rPr lang="en-US" sz="1500" dirty="0" err="1">
                <a:latin typeface="Calibri" panose="020F0502020204030204" pitchFamily="34" charset="0"/>
                <a:ea typeface="Calibri" panose="020F0502020204030204" pitchFamily="34" charset="0"/>
              </a:rPr>
              <a:t>sammenlignet</a:t>
            </a: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</a:rPr>
              <a:t> med 1981-2010</a:t>
            </a:r>
            <a:endParaRPr lang="da-DK" sz="1500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half" idx="2"/>
          </p:nvPr>
        </p:nvSpPr>
        <p:spPr>
          <a:xfrm>
            <a:off x="4572001" y="202957"/>
            <a:ext cx="2410157" cy="535597"/>
          </a:xfrm>
        </p:spPr>
        <p:txBody>
          <a:bodyPr>
            <a:noAutofit/>
          </a:bodyPr>
          <a:lstStyle/>
          <a:p>
            <a:r>
              <a:rPr lang="da-DK" sz="1500" b="1" dirty="0"/>
              <a:t>Middel for 16 klimamodeller (RCM/GCM)</a:t>
            </a:r>
            <a:endParaRPr lang="da-DK" sz="1500" b="1" dirty="0"/>
          </a:p>
        </p:txBody>
      </p:sp>
      <p:sp>
        <p:nvSpPr>
          <p:cNvPr id="13" name="Tekstboks 5"/>
          <p:cNvSpPr txBox="1">
            <a:spLocks noChangeArrowheads="1"/>
          </p:cNvSpPr>
          <p:nvPr/>
        </p:nvSpPr>
        <p:spPr bwMode="auto">
          <a:xfrm>
            <a:off x="1257068" y="4682857"/>
            <a:ext cx="2042547" cy="207749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514350" eaLnBrk="1" hangingPunct="1"/>
            <a:r>
              <a:rPr lang="da-DK" sz="750" dirty="0" err="1">
                <a:solidFill>
                  <a:srgbClr val="000000"/>
                </a:solidFill>
              </a:rPr>
              <a:t>Paten-Zapata</a:t>
            </a:r>
            <a:r>
              <a:rPr lang="da-DK" sz="750" dirty="0">
                <a:solidFill>
                  <a:srgbClr val="000000"/>
                </a:solidFill>
              </a:rPr>
              <a:t> og Sonnenborg 2019 - ROSA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048" y="1206223"/>
            <a:ext cx="4803631" cy="347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4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794B-1167-4893-8CA9-1B5D23BEAF77}" type="datetime1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da-DK" smtClean="0">
                <a:solidFill>
                  <a:srgbClr val="000000"/>
                </a:solidFill>
              </a:rPr>
              <a:pPr/>
              <a:t>32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Pladsholder til billede 5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0269" y="0"/>
            <a:ext cx="6690731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boks 7"/>
          <p:cNvSpPr txBox="1"/>
          <p:nvPr/>
        </p:nvSpPr>
        <p:spPr>
          <a:xfrm>
            <a:off x="1586187" y="2094189"/>
            <a:ext cx="1608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da-DK" sz="2400" b="1" dirty="0">
                <a:solidFill>
                  <a:srgbClr val="000000"/>
                </a:solidFill>
              </a:rPr>
              <a:t>Klima-atlas</a:t>
            </a:r>
          </a:p>
        </p:txBody>
      </p:sp>
      <p:sp>
        <p:nvSpPr>
          <p:cNvPr id="9" name="Rektangel 8"/>
          <p:cNvSpPr/>
          <p:nvPr/>
        </p:nvSpPr>
        <p:spPr>
          <a:xfrm>
            <a:off x="3663723" y="2280155"/>
            <a:ext cx="1214438" cy="114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da-DK" sz="1013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9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5900" y="1987153"/>
            <a:ext cx="6172200" cy="584597"/>
          </a:xfrm>
        </p:spPr>
        <p:txBody>
          <a:bodyPr/>
          <a:lstStyle/>
          <a:p>
            <a:pPr algn="ctr"/>
            <a:r>
              <a:rPr lang="en-GB" dirty="0" err="1" smtClean="0"/>
              <a:t>Havniveau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777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Havniveau</a:t>
            </a:r>
            <a:r>
              <a:rPr lang="da-DK" dirty="0" smtClean="0"/>
              <a:t>, globalt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E42D6-7B69-400B-B273-CF925FBDB262}" type="datetime1">
              <a:rPr lang="da-DK" altLang="da-DK" smtClean="0">
                <a:solidFill>
                  <a:srgbClr val="000000"/>
                </a:solidFill>
              </a:rPr>
              <a:pPr/>
              <a:t>14-02-2020</a:t>
            </a:fld>
            <a:endParaRPr lang="da-DK" altLang="da-DK">
              <a:solidFill>
                <a:srgbClr val="000000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8DF8-91F4-4216-8857-52BFDBCFA972}" type="slidenum">
              <a:rPr lang="da-DK" altLang="da-DK" smtClean="0">
                <a:solidFill>
                  <a:srgbClr val="000000"/>
                </a:solidFill>
              </a:rPr>
              <a:pPr/>
              <a:t>34</a:t>
            </a:fld>
            <a:endParaRPr lang="da-DK" altLang="da-DK">
              <a:solidFill>
                <a:srgbClr val="000000"/>
              </a:solidFill>
            </a:endParaRPr>
          </a:p>
        </p:txBody>
      </p:sp>
      <p:pic>
        <p:nvPicPr>
          <p:cNvPr id="7" name="Picture 6" descr="C:\Users\jcr\AppData\Local\Microsoft\Windows\Temporary Internet Files\Content.IE5\91WXCM9R\._images_Assessment Reports_AR5 - Synthesis Report_SPM_SPM.06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72"/>
          <a:stretch>
            <a:fillRect/>
          </a:stretch>
        </p:blipFill>
        <p:spPr bwMode="auto">
          <a:xfrm>
            <a:off x="1614489" y="1268016"/>
            <a:ext cx="5864985" cy="336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40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Havniveau</a:t>
            </a:r>
            <a:r>
              <a:rPr lang="da-DK" dirty="0" smtClean="0"/>
              <a:t>, nationalt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E42D6-7B69-400B-B273-CF925FBDB262}" type="datetime1">
              <a:rPr lang="da-DK" altLang="da-DK" smtClean="0">
                <a:solidFill>
                  <a:srgbClr val="000000"/>
                </a:solidFill>
              </a:rPr>
              <a:pPr/>
              <a:t>14-02-2020</a:t>
            </a:fld>
            <a:endParaRPr lang="da-DK" altLang="da-DK">
              <a:solidFill>
                <a:srgbClr val="000000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8DF8-91F4-4216-8857-52BFDBCFA972}" type="slidenum">
              <a:rPr lang="da-DK" altLang="da-DK" smtClean="0">
                <a:solidFill>
                  <a:srgbClr val="000000"/>
                </a:solidFill>
              </a:rPr>
              <a:pPr/>
              <a:t>35</a:t>
            </a:fld>
            <a:endParaRPr lang="da-DK" altLang="da-DK">
              <a:solidFill>
                <a:srgbClr val="000000"/>
              </a:solidFill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661" y="1369220"/>
            <a:ext cx="4550330" cy="3251702"/>
          </a:xfrm>
          <a:prstGeom prst="rect">
            <a:avLst/>
          </a:prstGeom>
        </p:spPr>
      </p:pic>
      <p:cxnSp>
        <p:nvCxnSpPr>
          <p:cNvPr id="9" name="Lige pilforbindelse 8"/>
          <p:cNvCxnSpPr/>
          <p:nvPr/>
        </p:nvCxnSpPr>
        <p:spPr>
          <a:xfrm flipH="1" flipV="1">
            <a:off x="4993482" y="3536157"/>
            <a:ext cx="17859" cy="47863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felt 10"/>
          <p:cNvSpPr txBox="1"/>
          <p:nvPr/>
        </p:nvSpPr>
        <p:spPr>
          <a:xfrm>
            <a:off x="4738460" y="4014788"/>
            <a:ext cx="55496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da-DK" sz="1013" dirty="0">
                <a:solidFill>
                  <a:srgbClr val="000000"/>
                </a:solidFill>
              </a:rPr>
              <a:t>RCP4.5</a:t>
            </a:r>
          </a:p>
        </p:txBody>
      </p:sp>
      <p:cxnSp>
        <p:nvCxnSpPr>
          <p:cNvPr id="12" name="Lige pilforbindelse 11"/>
          <p:cNvCxnSpPr/>
          <p:nvPr/>
        </p:nvCxnSpPr>
        <p:spPr>
          <a:xfrm>
            <a:off x="4839891" y="2861072"/>
            <a:ext cx="271463" cy="13399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felt 13"/>
          <p:cNvSpPr txBox="1"/>
          <p:nvPr/>
        </p:nvSpPr>
        <p:spPr>
          <a:xfrm>
            <a:off x="3993884" y="2669640"/>
            <a:ext cx="117692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da-DK" sz="1013" dirty="0">
                <a:solidFill>
                  <a:srgbClr val="000000"/>
                </a:solidFill>
              </a:rPr>
              <a:t>DMI’s øvre grænse</a:t>
            </a:r>
          </a:p>
        </p:txBody>
      </p:sp>
      <p:sp>
        <p:nvSpPr>
          <p:cNvPr id="15" name="Tekstfelt 14"/>
          <p:cNvSpPr txBox="1"/>
          <p:nvPr/>
        </p:nvSpPr>
        <p:spPr>
          <a:xfrm>
            <a:off x="6430727" y="4264855"/>
            <a:ext cx="7104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da-DK" sz="900" dirty="0">
                <a:solidFill>
                  <a:srgbClr val="000000"/>
                </a:solidFill>
              </a:rPr>
              <a:t>DMI (2014)</a:t>
            </a:r>
          </a:p>
        </p:txBody>
      </p:sp>
    </p:spTree>
    <p:extLst>
      <p:ext uri="{BB962C8B-B14F-4D97-AF65-F5344CB8AC3E}">
        <p14:creationId xmlns:p14="http://schemas.microsoft.com/office/powerpoint/2010/main" val="316584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Havniveau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794B-1167-4893-8CA9-1B5D23BEAF77}" type="datetime1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da-DK" smtClean="0">
                <a:solidFill>
                  <a:srgbClr val="000000"/>
                </a:solidFill>
              </a:rPr>
              <a:pPr/>
              <a:t>36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Pladsholder til billede 5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0268" y="0"/>
            <a:ext cx="669073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ktangel 7"/>
          <p:cNvSpPr/>
          <p:nvPr/>
        </p:nvSpPr>
        <p:spPr>
          <a:xfrm>
            <a:off x="2814637" y="3007519"/>
            <a:ext cx="1214438" cy="114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da-DK" sz="1013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17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10916" y="400189"/>
            <a:ext cx="5915025" cy="642800"/>
          </a:xfrm>
        </p:spPr>
        <p:txBody>
          <a:bodyPr/>
          <a:lstStyle/>
          <a:p>
            <a:r>
              <a:rPr lang="da-DK" dirty="0" smtClean="0"/>
              <a:t>Hydrologiske effekter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610916" y="1407319"/>
            <a:ext cx="5915025" cy="2244196"/>
          </a:xfrm>
        </p:spPr>
        <p:txBody>
          <a:bodyPr>
            <a:normAutofit/>
          </a:bodyPr>
          <a:lstStyle/>
          <a:p>
            <a:r>
              <a:rPr lang="da-DK" sz="2100" dirty="0" err="1"/>
              <a:t>Terrænnært</a:t>
            </a:r>
            <a:r>
              <a:rPr lang="da-DK" sz="2100" dirty="0"/>
              <a:t> grundvand</a:t>
            </a:r>
          </a:p>
          <a:p>
            <a:r>
              <a:rPr lang="da-DK" sz="2100" dirty="0"/>
              <a:t>Oversvømmelse</a:t>
            </a:r>
          </a:p>
          <a:p>
            <a:r>
              <a:rPr lang="da-DK" sz="2100" dirty="0"/>
              <a:t>Saltvandsindtrængning</a:t>
            </a:r>
            <a:endParaRPr lang="da-DK" sz="21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9658-2112-41FA-875E-BD1262AA825A}" type="datetime1">
              <a:rPr lang="da-DK" smtClean="0">
                <a:solidFill>
                  <a:srgbClr val="000000"/>
                </a:solidFill>
              </a:rPr>
              <a:pPr/>
              <a:t>14-02-2020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srgbClr val="000000"/>
                </a:solidFill>
              </a:rPr>
              <a:t>CC2C Grenåen</a:t>
            </a: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2632C-56A2-E049-82CF-AFB420B2C11A}" type="slidenum">
              <a:rPr lang="da-DK" smtClean="0">
                <a:solidFill>
                  <a:srgbClr val="000000"/>
                </a:solidFill>
              </a:rPr>
              <a:pPr/>
              <a:t>37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10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5900" y="1987153"/>
            <a:ext cx="6172200" cy="584597"/>
          </a:xfrm>
        </p:spPr>
        <p:txBody>
          <a:bodyPr/>
          <a:lstStyle/>
          <a:p>
            <a:pPr algn="ctr"/>
            <a:r>
              <a:rPr lang="en-GB" dirty="0" err="1" smtClean="0"/>
              <a:t>Terrænnært</a:t>
            </a:r>
            <a:r>
              <a:rPr lang="en-GB" dirty="0" smtClean="0"/>
              <a:t> </a:t>
            </a:r>
            <a:r>
              <a:rPr lang="en-GB" dirty="0" err="1" smtClean="0"/>
              <a:t>grundvand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168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F6DC10-69D6-6840-B843-69BC0CEAB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4136" y="178594"/>
            <a:ext cx="6858000" cy="1008190"/>
          </a:xfrm>
        </p:spPr>
        <p:txBody>
          <a:bodyPr>
            <a:noAutofit/>
          </a:bodyPr>
          <a:lstStyle/>
          <a:p>
            <a:r>
              <a:rPr lang="en-GB" sz="3300" b="0" dirty="0" err="1"/>
              <a:t>Grundvandsdannelse</a:t>
            </a:r>
            <a:r>
              <a:rPr lang="en-GB" sz="3300" b="0" dirty="0"/>
              <a:t/>
            </a:r>
            <a:br>
              <a:rPr lang="en-GB" sz="3300" b="0" dirty="0"/>
            </a:br>
            <a:r>
              <a:rPr lang="en-GB" sz="2700" b="0" i="1" dirty="0"/>
              <a:t> [1961-90] to [2021-50]</a:t>
            </a:r>
            <a:endParaRPr lang="en-GB" sz="3300" b="0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1CA89F-E31A-8241-8877-97C464A4B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430B22-4CD3-D84F-AEE3-0B19F91A0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236" y="1729853"/>
            <a:ext cx="3479900" cy="307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27" y="1729854"/>
            <a:ext cx="3492553" cy="3079021"/>
          </a:xfrm>
          <a:prstGeom prst="rect">
            <a:avLst/>
          </a:prstGeom>
        </p:spPr>
      </p:pic>
      <p:sp>
        <p:nvSpPr>
          <p:cNvPr id="8" name="Tekstboks 5"/>
          <p:cNvSpPr txBox="1"/>
          <p:nvPr/>
        </p:nvSpPr>
        <p:spPr>
          <a:xfrm>
            <a:off x="1914142" y="1475938"/>
            <a:ext cx="149316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514350"/>
            <a:r>
              <a:rPr lang="da-DK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”tør” klimamodel</a:t>
            </a:r>
          </a:p>
        </p:txBody>
      </p:sp>
      <p:sp>
        <p:nvSpPr>
          <p:cNvPr id="9" name="Tekstboks 8"/>
          <p:cNvSpPr txBox="1"/>
          <p:nvPr/>
        </p:nvSpPr>
        <p:spPr>
          <a:xfrm>
            <a:off x="4771820" y="1475938"/>
            <a:ext cx="154882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514350"/>
            <a:r>
              <a:rPr lang="da-DK" sz="12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”våd” klimamodel</a:t>
            </a:r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2" t="70641" r="20050" b="4033"/>
          <a:stretch/>
        </p:blipFill>
        <p:spPr>
          <a:xfrm>
            <a:off x="6698895" y="2594113"/>
            <a:ext cx="603963" cy="2045474"/>
          </a:xfrm>
          <a:prstGeom prst="rect">
            <a:avLst/>
          </a:prstGeom>
        </p:spPr>
      </p:pic>
      <p:sp>
        <p:nvSpPr>
          <p:cNvPr id="12" name="Tekstboks 8"/>
          <p:cNvSpPr txBox="1"/>
          <p:nvPr/>
        </p:nvSpPr>
        <p:spPr>
          <a:xfrm>
            <a:off x="6557219" y="1832214"/>
            <a:ext cx="1361431" cy="507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514350"/>
            <a:r>
              <a:rPr lang="da-DK" sz="9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Ændring i grundvandsdannelse (mm/år)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0" t="6278" r="9376" b="41527"/>
          <a:stretch/>
        </p:blipFill>
        <p:spPr bwMode="auto">
          <a:xfrm>
            <a:off x="3532083" y="2917858"/>
            <a:ext cx="661947" cy="169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32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5676" y="772614"/>
            <a:ext cx="5724636" cy="3929232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5"/>
          <a:stretch/>
        </p:blipFill>
        <p:spPr>
          <a:xfrm>
            <a:off x="1651944" y="772614"/>
            <a:ext cx="5724636" cy="3937503"/>
          </a:xfrm>
          <a:prstGeom prst="rect">
            <a:avLst/>
          </a:prstGeom>
        </p:spPr>
      </p:pic>
      <p:pic>
        <p:nvPicPr>
          <p:cNvPr id="3074" name="Picture 2" descr="H:\Temp\DSC_4472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1"/>
          <a:stretch/>
        </p:blipFill>
        <p:spPr bwMode="auto">
          <a:xfrm>
            <a:off x="1651944" y="778122"/>
            <a:ext cx="5728368" cy="397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76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1"/>
          <p:cNvSpPr>
            <a:spLocks noGrp="1"/>
          </p:cNvSpPr>
          <p:nvPr>
            <p:ph idx="1"/>
          </p:nvPr>
        </p:nvSpPr>
        <p:spPr>
          <a:xfrm>
            <a:off x="1286304" y="448617"/>
            <a:ext cx="2088105" cy="4037410"/>
          </a:xfrm>
        </p:spPr>
        <p:txBody>
          <a:bodyPr/>
          <a:lstStyle/>
          <a:p>
            <a:pPr marL="0" indent="0">
              <a:buNone/>
            </a:pPr>
            <a:endParaRPr lang="da-DK" altLang="da-DK" sz="1800" b="1" dirty="0">
              <a:latin typeface="Verdana" charset="0"/>
              <a:cs typeface="Verdana" charset="0"/>
            </a:endParaRPr>
          </a:p>
          <a:p>
            <a:pPr marL="0" indent="0">
              <a:buNone/>
            </a:pPr>
            <a:r>
              <a:rPr lang="da-DK" altLang="da-DK" sz="1800" b="1" dirty="0">
                <a:latin typeface="Verdana" charset="0"/>
                <a:cs typeface="Verdana" charset="0"/>
              </a:rPr>
              <a:t>Formål</a:t>
            </a:r>
          </a:p>
          <a:p>
            <a:pPr marL="0" indent="0">
              <a:buNone/>
            </a:pPr>
            <a:r>
              <a:rPr lang="da-DK" altLang="da-DK" sz="1800" dirty="0">
                <a:latin typeface="Verdana" charset="0"/>
                <a:cs typeface="Verdana" charset="0"/>
              </a:rPr>
              <a:t>Grundvands-oversvømmelse</a:t>
            </a:r>
          </a:p>
          <a:p>
            <a:pPr marL="0" indent="0">
              <a:buNone/>
            </a:pPr>
            <a:endParaRPr lang="da-DK" altLang="da-DK" sz="1200" dirty="0">
              <a:latin typeface="Verdana" charset="0"/>
              <a:cs typeface="Verdana" charset="0"/>
            </a:endParaRPr>
          </a:p>
          <a:p>
            <a:pPr marL="0" indent="0">
              <a:buNone/>
            </a:pPr>
            <a:endParaRPr lang="da-DK" altLang="da-DK" sz="1200" dirty="0">
              <a:latin typeface="Verdana" charset="0"/>
              <a:cs typeface="Verdana" charset="0"/>
            </a:endParaRPr>
          </a:p>
          <a:p>
            <a:pPr marL="0" indent="0">
              <a:buNone/>
            </a:pPr>
            <a:r>
              <a:rPr lang="da-DK" altLang="da-DK" sz="1800" b="1" dirty="0">
                <a:latin typeface="Verdana" charset="0"/>
                <a:cs typeface="Verdana" charset="0"/>
              </a:rPr>
              <a:t>Værktøjer</a:t>
            </a:r>
          </a:p>
          <a:p>
            <a:r>
              <a:rPr lang="da-DK" altLang="da-DK" sz="1800" dirty="0">
                <a:latin typeface="Verdana" charset="0"/>
                <a:cs typeface="Verdana" charset="0"/>
              </a:rPr>
              <a:t>6 klima modeller</a:t>
            </a:r>
          </a:p>
          <a:p>
            <a:r>
              <a:rPr lang="da-DK" altLang="da-DK" sz="1800" dirty="0">
                <a:latin typeface="Verdana" charset="0"/>
                <a:cs typeface="Verdana" charset="0"/>
              </a:rPr>
              <a:t>1 hydrologisk model</a:t>
            </a:r>
          </a:p>
        </p:txBody>
      </p:sp>
      <p:pic>
        <p:nvPicPr>
          <p:cNvPr id="4099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00"/>
          <a:stretch>
            <a:fillRect/>
          </a:stretch>
        </p:blipFill>
        <p:spPr bwMode="auto">
          <a:xfrm>
            <a:off x="3446060" y="421481"/>
            <a:ext cx="4554940" cy="459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boks 1"/>
          <p:cNvSpPr txBox="1"/>
          <p:nvPr/>
        </p:nvSpPr>
        <p:spPr>
          <a:xfrm>
            <a:off x="4595906" y="566172"/>
            <a:ext cx="1327608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514350"/>
            <a:r>
              <a:rPr lang="da-DK" sz="21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Kolding</a:t>
            </a:r>
          </a:p>
        </p:txBody>
      </p:sp>
    </p:spTree>
    <p:extLst>
      <p:ext uri="{BB962C8B-B14F-4D97-AF65-F5344CB8AC3E}">
        <p14:creationId xmlns:p14="http://schemas.microsoft.com/office/powerpoint/2010/main" val="5255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Billede 20" descr="M:\Projekter\Kolding\Figs\Final\Nutidig simuleret grundvandspej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181" y="408301"/>
            <a:ext cx="3861819" cy="459588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1221581" y="511969"/>
            <a:ext cx="2768286" cy="325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600" kern="12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altLang="da-DK" sz="1800" b="1" dirty="0">
                <a:solidFill>
                  <a:srgbClr val="000000"/>
                </a:solidFill>
                <a:latin typeface="Verdana" charset="0"/>
                <a:cs typeface="Verdana" charset="0"/>
              </a:rPr>
              <a:t>Terrænnært grundvand </a:t>
            </a:r>
          </a:p>
          <a:p>
            <a:pPr marL="0" indent="0">
              <a:buNone/>
            </a:pPr>
            <a:r>
              <a:rPr lang="da-DK" altLang="da-DK" sz="1800" b="1" dirty="0">
                <a:solidFill>
                  <a:srgbClr val="000000"/>
                </a:solidFill>
                <a:latin typeface="Verdana" charset="0"/>
                <a:cs typeface="Verdana" charset="0"/>
              </a:rPr>
              <a:t>– dybde til GVS</a:t>
            </a:r>
          </a:p>
          <a:p>
            <a:endParaRPr lang="da-DK" altLang="da-DK" sz="2100" dirty="0">
              <a:solidFill>
                <a:srgbClr val="000000"/>
              </a:solidFill>
              <a:latin typeface="Verdana" charset="0"/>
              <a:cs typeface="Verdana" charset="0"/>
            </a:endParaRPr>
          </a:p>
          <a:p>
            <a:r>
              <a:rPr lang="da-DK" altLang="da-DK" sz="1800" dirty="0">
                <a:solidFill>
                  <a:srgbClr val="000000"/>
                </a:solidFill>
                <a:latin typeface="Verdana" charset="0"/>
                <a:cs typeface="Verdana" charset="0"/>
              </a:rPr>
              <a:t>Nutid</a:t>
            </a:r>
          </a:p>
        </p:txBody>
      </p:sp>
    </p:spTree>
    <p:extLst>
      <p:ext uri="{BB962C8B-B14F-4D97-AF65-F5344CB8AC3E}">
        <p14:creationId xmlns:p14="http://schemas.microsoft.com/office/powerpoint/2010/main" val="410992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Billede 21" descr="M:\Projekter\Kolding\Figs\Final\Fjern fremtid simuleret grundvandspej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0" y="408301"/>
            <a:ext cx="3861000" cy="45949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1221581" y="511969"/>
            <a:ext cx="2768286" cy="325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600" kern="12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altLang="da-DK" sz="1800" b="1" dirty="0">
                <a:solidFill>
                  <a:srgbClr val="000000"/>
                </a:solidFill>
                <a:latin typeface="Verdana" charset="0"/>
                <a:cs typeface="Verdana" charset="0"/>
              </a:rPr>
              <a:t>Terrænnært grundvand </a:t>
            </a:r>
          </a:p>
          <a:p>
            <a:pPr marL="0" indent="0">
              <a:buNone/>
            </a:pPr>
            <a:r>
              <a:rPr lang="da-DK" altLang="da-DK" sz="1800" b="1" dirty="0">
                <a:solidFill>
                  <a:srgbClr val="000000"/>
                </a:solidFill>
                <a:latin typeface="Verdana" charset="0"/>
                <a:cs typeface="Verdana" charset="0"/>
              </a:rPr>
              <a:t>– dybde til GVS</a:t>
            </a:r>
          </a:p>
          <a:p>
            <a:endParaRPr lang="da-DK" altLang="da-DK" sz="2100" dirty="0">
              <a:solidFill>
                <a:srgbClr val="000000"/>
              </a:solidFill>
              <a:latin typeface="Verdana" charset="0"/>
              <a:cs typeface="Verdana" charset="0"/>
            </a:endParaRPr>
          </a:p>
          <a:p>
            <a:r>
              <a:rPr lang="da-DK" altLang="da-DK" sz="1800" dirty="0">
                <a:solidFill>
                  <a:srgbClr val="000000"/>
                </a:solidFill>
                <a:latin typeface="Verdana" charset="0"/>
                <a:cs typeface="Verdana" charset="0"/>
              </a:rPr>
              <a:t>Fjern fremtid   (2071-2100)</a:t>
            </a:r>
          </a:p>
          <a:p>
            <a:endParaRPr lang="da-DK" altLang="da-DK" sz="1800" dirty="0">
              <a:solidFill>
                <a:srgbClr val="000000"/>
              </a:solidFill>
              <a:latin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74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5900" y="1987153"/>
            <a:ext cx="6172200" cy="584597"/>
          </a:xfrm>
        </p:spPr>
        <p:txBody>
          <a:bodyPr/>
          <a:lstStyle/>
          <a:p>
            <a:pPr algn="ctr"/>
            <a:r>
              <a:rPr lang="en-GB" dirty="0" err="1" smtClean="0"/>
              <a:t>Saltvandsindtrængning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004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614488" y="83344"/>
            <a:ext cx="5915025" cy="429541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Saltvandsindtrængning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E42D6-7B69-400B-B273-CF925FBDB262}" type="datetime1">
              <a:rPr lang="da-DK" altLang="da-DK" smtClean="0">
                <a:solidFill>
                  <a:srgbClr val="000000"/>
                </a:solidFill>
              </a:rPr>
              <a:pPr/>
              <a:t>14-02-2020</a:t>
            </a:fld>
            <a:endParaRPr lang="da-DK" altLang="da-DK">
              <a:solidFill>
                <a:srgbClr val="000000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8DF8-91F4-4216-8857-52BFDBCFA972}" type="slidenum">
              <a:rPr lang="da-DK" altLang="da-DK" smtClean="0">
                <a:solidFill>
                  <a:srgbClr val="000000"/>
                </a:solidFill>
              </a:rPr>
              <a:pPr/>
              <a:t>44</a:t>
            </a:fld>
            <a:endParaRPr lang="da-DK" altLang="da-DK">
              <a:solidFill>
                <a:srgbClr val="000000"/>
              </a:solidFill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23" y="587921"/>
            <a:ext cx="6145823" cy="4338846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6406916" y="3101466"/>
            <a:ext cx="922938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defTabSz="514350"/>
            <a:r>
              <a:rPr lang="da-DK" sz="900" dirty="0">
                <a:solidFill>
                  <a:srgbClr val="000000"/>
                </a:solidFill>
              </a:rPr>
              <a:t>&lt; -4</a:t>
            </a:r>
          </a:p>
        </p:txBody>
      </p:sp>
    </p:spTree>
    <p:extLst>
      <p:ext uri="{BB962C8B-B14F-4D97-AF65-F5344CB8AC3E}">
        <p14:creationId xmlns:p14="http://schemas.microsoft.com/office/powerpoint/2010/main" val="33360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Kolindsund</a:t>
            </a:r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Saltvandsindtrængning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E42D6-7B69-400B-B273-CF925FBDB262}" type="datetime1">
              <a:rPr lang="da-DK" altLang="da-DK" smtClean="0">
                <a:solidFill>
                  <a:srgbClr val="000000"/>
                </a:solidFill>
              </a:rPr>
              <a:pPr/>
              <a:t>14-02-2020</a:t>
            </a:fld>
            <a:endParaRPr lang="da-DK" altLang="da-DK">
              <a:solidFill>
                <a:srgbClr val="000000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8DF8-91F4-4216-8857-52BFDBCFA972}" type="slidenum">
              <a:rPr lang="da-DK" altLang="da-DK" smtClean="0">
                <a:solidFill>
                  <a:srgbClr val="000000"/>
                </a:solidFill>
              </a:rPr>
              <a:pPr/>
              <a:t>45</a:t>
            </a:fld>
            <a:endParaRPr lang="da-DK" altLang="da-DK">
              <a:solidFill>
                <a:srgbClr val="000000"/>
              </a:solidFill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5" t="27206" r="22056" b="30894"/>
          <a:stretch/>
        </p:blipFill>
        <p:spPr>
          <a:xfrm>
            <a:off x="1758461" y="1793631"/>
            <a:ext cx="4676314" cy="2646485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07" t="56821" r="1609" b="1767"/>
          <a:stretch/>
        </p:blipFill>
        <p:spPr>
          <a:xfrm>
            <a:off x="6230815" y="2948354"/>
            <a:ext cx="978878" cy="14917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kstfelt 8"/>
          <p:cNvSpPr txBox="1"/>
          <p:nvPr/>
        </p:nvSpPr>
        <p:spPr>
          <a:xfrm>
            <a:off x="6374677" y="2978375"/>
            <a:ext cx="791055" cy="11541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defTabSz="514350"/>
            <a:r>
              <a:rPr lang="da-DK" sz="750" dirty="0">
                <a:solidFill>
                  <a:srgbClr val="000000"/>
                </a:solidFill>
              </a:rPr>
              <a:t>&lt; -4</a:t>
            </a:r>
          </a:p>
        </p:txBody>
      </p:sp>
    </p:spTree>
    <p:extLst>
      <p:ext uri="{BB962C8B-B14F-4D97-AF65-F5344CB8AC3E}">
        <p14:creationId xmlns:p14="http://schemas.microsoft.com/office/powerpoint/2010/main" val="145953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5900" y="1987153"/>
            <a:ext cx="6172200" cy="584597"/>
          </a:xfrm>
        </p:spPr>
        <p:txBody>
          <a:bodyPr/>
          <a:lstStyle/>
          <a:p>
            <a:pPr algn="ctr"/>
            <a:r>
              <a:rPr lang="en-GB" dirty="0" err="1" smtClean="0"/>
              <a:t>Vandløb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052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5899" y="408524"/>
            <a:ext cx="6172200" cy="736464"/>
          </a:xfrm>
        </p:spPr>
        <p:txBody>
          <a:bodyPr/>
          <a:lstStyle/>
          <a:p>
            <a:r>
              <a:rPr lang="en-GB" sz="2100" dirty="0" err="1"/>
              <a:t>Ændring</a:t>
            </a:r>
            <a:r>
              <a:rPr lang="en-GB" sz="2100" dirty="0"/>
              <a:t> </a:t>
            </a:r>
            <a:r>
              <a:rPr lang="en-GB" sz="2100" dirty="0" err="1"/>
              <a:t>i</a:t>
            </a:r>
            <a:r>
              <a:rPr lang="en-GB" sz="2100" dirty="0"/>
              <a:t> </a:t>
            </a:r>
            <a:r>
              <a:rPr lang="en-GB" sz="2100" dirty="0" err="1"/>
              <a:t>månedlig</a:t>
            </a:r>
            <a:r>
              <a:rPr lang="en-GB" sz="2100" dirty="0"/>
              <a:t> </a:t>
            </a:r>
            <a:r>
              <a:rPr lang="en-GB" sz="2100" dirty="0" err="1"/>
              <a:t>middel</a:t>
            </a:r>
            <a:r>
              <a:rPr lang="en-GB" sz="2100" dirty="0"/>
              <a:t> </a:t>
            </a:r>
            <a:r>
              <a:rPr lang="en-GB" sz="2100" dirty="0" err="1"/>
              <a:t>afstrømning</a:t>
            </a:r>
            <a:r>
              <a:rPr lang="en-GB" sz="2100" dirty="0"/>
              <a:t/>
            </a:r>
            <a:br>
              <a:rPr lang="en-GB" sz="2100" dirty="0"/>
            </a:br>
            <a:r>
              <a:rPr lang="en-GB" sz="1500" b="0" i="1" dirty="0"/>
              <a:t>- </a:t>
            </a:r>
            <a:r>
              <a:rPr lang="en-GB" sz="1500" b="0" i="1" dirty="0" err="1"/>
              <a:t>fra</a:t>
            </a:r>
            <a:r>
              <a:rPr lang="en-GB" sz="1500" b="0" i="1" dirty="0"/>
              <a:t> 1990-2010 </a:t>
            </a:r>
            <a:r>
              <a:rPr lang="en-GB" sz="1500" b="0" i="1" dirty="0" err="1"/>
              <a:t>til</a:t>
            </a:r>
            <a:r>
              <a:rPr lang="en-GB" sz="1500" b="0" i="1" dirty="0"/>
              <a:t> 2071-2100</a:t>
            </a:r>
            <a:endParaRPr lang="en-GB" sz="2100" b="0" i="1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182185"/>
            <a:ext cx="3029069" cy="19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ladsholder til indhold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" t="6183" r="5877" b="12192"/>
          <a:stretch/>
        </p:blipFill>
        <p:spPr bwMode="auto">
          <a:xfrm>
            <a:off x="1485900" y="1340644"/>
            <a:ext cx="2757382" cy="362348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1575"/>
            <a:ext cx="3048650" cy="1947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1848210" y="2439119"/>
            <a:ext cx="2788489" cy="110633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5" idx="1"/>
          </p:cNvCxnSpPr>
          <p:nvPr/>
        </p:nvCxnSpPr>
        <p:spPr>
          <a:xfrm>
            <a:off x="3556238" y="4127155"/>
            <a:ext cx="1080000" cy="19031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14231" y="1586285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en-GB" sz="900" dirty="0" err="1">
                <a:solidFill>
                  <a:srgbClr val="000000"/>
                </a:solidFill>
              </a:rPr>
              <a:t>Årlig</a:t>
            </a:r>
            <a:r>
              <a:rPr lang="en-GB" sz="900" dirty="0">
                <a:solidFill>
                  <a:srgbClr val="000000"/>
                </a:solidFill>
              </a:rPr>
              <a:t> </a:t>
            </a:r>
            <a:r>
              <a:rPr lang="en-GB" sz="900" dirty="0" err="1">
                <a:solidFill>
                  <a:srgbClr val="000000"/>
                </a:solidFill>
              </a:rPr>
              <a:t>ændring</a:t>
            </a:r>
            <a:r>
              <a:rPr lang="en-GB" sz="900" dirty="0">
                <a:solidFill>
                  <a:srgbClr val="000000"/>
                </a:solidFill>
              </a:rPr>
              <a:t>: 12-20%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11209" y="3489629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en-GB" sz="900" dirty="0" err="1">
                <a:solidFill>
                  <a:srgbClr val="000000"/>
                </a:solidFill>
              </a:rPr>
              <a:t>Årlig</a:t>
            </a:r>
            <a:r>
              <a:rPr lang="en-GB" sz="900" dirty="0">
                <a:solidFill>
                  <a:srgbClr val="000000"/>
                </a:solidFill>
              </a:rPr>
              <a:t> </a:t>
            </a:r>
            <a:r>
              <a:rPr lang="en-GB" sz="900" dirty="0" err="1">
                <a:solidFill>
                  <a:srgbClr val="000000"/>
                </a:solidFill>
              </a:rPr>
              <a:t>ændring</a:t>
            </a:r>
            <a:r>
              <a:rPr lang="en-GB" sz="900" dirty="0">
                <a:solidFill>
                  <a:srgbClr val="000000"/>
                </a:solidFill>
              </a:rPr>
              <a:t>: 15-30%</a:t>
            </a:r>
          </a:p>
        </p:txBody>
      </p:sp>
    </p:spTree>
    <p:extLst>
      <p:ext uri="{BB962C8B-B14F-4D97-AF65-F5344CB8AC3E}">
        <p14:creationId xmlns:p14="http://schemas.microsoft.com/office/powerpoint/2010/main" val="254794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309" y="418370"/>
            <a:ext cx="4403382" cy="464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33360" y="419614"/>
            <a:ext cx="3807411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514350"/>
            <a:r>
              <a:rPr lang="en-GB" sz="1500" dirty="0">
                <a:solidFill>
                  <a:srgbClr val="000000"/>
                </a:solidFill>
              </a:rPr>
              <a:t>DK-</a:t>
            </a:r>
            <a:r>
              <a:rPr lang="en-GB" sz="1500" dirty="0" err="1">
                <a:solidFill>
                  <a:srgbClr val="000000"/>
                </a:solidFill>
              </a:rPr>
              <a:t>modellen</a:t>
            </a:r>
            <a:r>
              <a:rPr lang="en-GB" sz="1500" dirty="0">
                <a:solidFill>
                  <a:srgbClr val="000000"/>
                </a:solidFill>
              </a:rPr>
              <a:t>: </a:t>
            </a:r>
            <a:r>
              <a:rPr lang="en-GB" sz="1500" dirty="0" err="1">
                <a:solidFill>
                  <a:srgbClr val="000000"/>
                </a:solidFill>
              </a:rPr>
              <a:t>Vandløbsstationer</a:t>
            </a:r>
            <a:endParaRPr lang="en-GB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8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Input</a:t>
            </a:r>
          </a:p>
          <a:p>
            <a:r>
              <a:rPr lang="en-GB" dirty="0" err="1" smtClean="0"/>
              <a:t>Emissionsscenarium</a:t>
            </a:r>
            <a:r>
              <a:rPr lang="en-GB" dirty="0" smtClean="0"/>
              <a:t>: A1B</a:t>
            </a:r>
          </a:p>
          <a:p>
            <a:r>
              <a:rPr lang="en-GB" dirty="0" err="1" smtClean="0"/>
              <a:t>Klimamodel</a:t>
            </a:r>
            <a:r>
              <a:rPr lang="en-GB" dirty="0" smtClean="0"/>
              <a:t>: 3 – 9 </a:t>
            </a:r>
            <a:r>
              <a:rPr lang="en-GB" dirty="0" err="1" smtClean="0"/>
              <a:t>stk</a:t>
            </a:r>
            <a:endParaRPr lang="en-GB" dirty="0" smtClean="0"/>
          </a:p>
          <a:p>
            <a:r>
              <a:rPr lang="en-GB" dirty="0" err="1" smtClean="0"/>
              <a:t>Ekstremværdianalyse</a:t>
            </a:r>
            <a:r>
              <a:rPr lang="en-GB" dirty="0" smtClean="0"/>
              <a:t>: POT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err="1" smtClean="0"/>
              <a:t>Resultater</a:t>
            </a:r>
            <a:endParaRPr lang="en-GB" dirty="0"/>
          </a:p>
          <a:p>
            <a:r>
              <a:rPr lang="en-GB" dirty="0" err="1" smtClean="0"/>
              <a:t>Klimafaktor</a:t>
            </a:r>
            <a:r>
              <a:rPr lang="en-GB" dirty="0" smtClean="0"/>
              <a:t>: </a:t>
            </a:r>
            <a:r>
              <a:rPr lang="en-GB" dirty="0" err="1" smtClean="0"/>
              <a:t>Forhold</a:t>
            </a:r>
            <a:r>
              <a:rPr lang="en-GB" dirty="0" smtClean="0"/>
              <a:t> </a:t>
            </a:r>
            <a:r>
              <a:rPr lang="en-GB" dirty="0" err="1" smtClean="0"/>
              <a:t>fremtidig</a:t>
            </a:r>
            <a:r>
              <a:rPr lang="en-GB" dirty="0" smtClean="0"/>
              <a:t>/</a:t>
            </a:r>
            <a:r>
              <a:rPr lang="en-GB" dirty="0" err="1" smtClean="0"/>
              <a:t>nutidig</a:t>
            </a:r>
            <a:r>
              <a:rPr lang="en-GB" dirty="0" smtClean="0"/>
              <a:t> max</a:t>
            </a:r>
          </a:p>
          <a:p>
            <a:r>
              <a:rPr lang="en-GB" dirty="0" err="1" smtClean="0"/>
              <a:t>Gennemsnit</a:t>
            </a:r>
            <a:r>
              <a:rPr lang="en-GB" dirty="0" smtClean="0"/>
              <a:t> og </a:t>
            </a:r>
            <a:r>
              <a:rPr lang="en-GB" dirty="0" err="1" smtClean="0"/>
              <a:t>usikkerhed</a:t>
            </a:r>
            <a:r>
              <a:rPr lang="en-GB" dirty="0" smtClean="0"/>
              <a:t> </a:t>
            </a:r>
            <a:r>
              <a:rPr lang="en-GB" dirty="0" err="1" smtClean="0"/>
              <a:t>bestemmes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5900" y="463972"/>
            <a:ext cx="6172200" cy="584597"/>
          </a:xfrm>
        </p:spPr>
        <p:txBody>
          <a:bodyPr/>
          <a:lstStyle/>
          <a:p>
            <a:r>
              <a:rPr lang="en-GB" dirty="0" err="1" smtClean="0"/>
              <a:t>Ekstremværdianalyse</a:t>
            </a:r>
            <a:r>
              <a:rPr lang="en-GB" dirty="0" smtClean="0"/>
              <a:t> 2021-2050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87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Formål og mål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45723" y="1582923"/>
            <a:ext cx="4038600" cy="3394472"/>
          </a:xfrm>
        </p:spPr>
        <p:txBody>
          <a:bodyPr>
            <a:normAutofit fontScale="47500" lnSpcReduction="20000"/>
          </a:bodyPr>
          <a:lstStyle/>
          <a:p>
            <a:r>
              <a:rPr lang="da-DK" sz="3200" dirty="0" smtClean="0"/>
              <a:t>Leverance:  </a:t>
            </a:r>
            <a:r>
              <a:rPr lang="da-DK" dirty="0" smtClean="0"/>
              <a:t>Opsætning </a:t>
            </a:r>
            <a:r>
              <a:rPr lang="da-DK" dirty="0"/>
              <a:t>af en </a:t>
            </a:r>
            <a:r>
              <a:rPr lang="da-DK" dirty="0" smtClean="0"/>
              <a:t>hydrologisk og </a:t>
            </a:r>
            <a:r>
              <a:rPr lang="da-DK" dirty="0" err="1" smtClean="0"/>
              <a:t>hydrogeologisk</a:t>
            </a:r>
            <a:r>
              <a:rPr lang="da-DK" dirty="0" smtClean="0"/>
              <a:t> </a:t>
            </a:r>
            <a:r>
              <a:rPr lang="da-DK" dirty="0"/>
              <a:t>model for Grenåens opland </a:t>
            </a:r>
            <a:r>
              <a:rPr lang="da-DK" dirty="0" smtClean="0"/>
              <a:t>med integrering </a:t>
            </a:r>
            <a:r>
              <a:rPr lang="da-DK" dirty="0"/>
              <a:t>af </a:t>
            </a:r>
            <a:r>
              <a:rPr lang="da-DK" dirty="0" smtClean="0"/>
              <a:t>klimatilpasning. Efterfølgende en </a:t>
            </a:r>
            <a:r>
              <a:rPr lang="da-DK" dirty="0" err="1" smtClean="0"/>
              <a:t>cost</a:t>
            </a:r>
            <a:r>
              <a:rPr lang="da-DK" dirty="0" smtClean="0"/>
              <a:t> benefit analyse der bl.a. belyser: </a:t>
            </a:r>
            <a:r>
              <a:rPr lang="da-DK" dirty="0"/>
              <a:t>natur, landbrug, turisme, udvikling af </a:t>
            </a:r>
            <a:r>
              <a:rPr lang="da-DK" dirty="0" smtClean="0"/>
              <a:t>området.</a:t>
            </a:r>
            <a:r>
              <a:rPr lang="da-DK" dirty="0"/>
              <a:t/>
            </a:r>
            <a:br>
              <a:rPr lang="da-DK" dirty="0"/>
            </a:br>
            <a:endParaRPr lang="da-DK" dirty="0" smtClean="0"/>
          </a:p>
          <a:p>
            <a:endParaRPr lang="da-DK" dirty="0"/>
          </a:p>
          <a:p>
            <a:r>
              <a:rPr lang="da-DK" sz="3200" dirty="0"/>
              <a:t>Mål:</a:t>
            </a:r>
            <a:r>
              <a:rPr lang="da-DK" dirty="0"/>
              <a:t> opbygge et solidt og robust </a:t>
            </a:r>
            <a:r>
              <a:rPr lang="da-DK" dirty="0" err="1"/>
              <a:t>vidensgrundlag</a:t>
            </a:r>
            <a:r>
              <a:rPr lang="da-DK" dirty="0"/>
              <a:t> til den </a:t>
            </a:r>
            <a:r>
              <a:rPr lang="da-DK" dirty="0" smtClean="0"/>
              <a:t>fremtidige fælles beslutningsproces og strategi </a:t>
            </a:r>
            <a:r>
              <a:rPr lang="da-DK" dirty="0"/>
              <a:t>for </a:t>
            </a:r>
            <a:r>
              <a:rPr lang="da-DK" dirty="0" smtClean="0"/>
              <a:t>klimatilpasning og forvaltning </a:t>
            </a:r>
            <a:r>
              <a:rPr lang="da-DK" dirty="0"/>
              <a:t>af Grenåens </a:t>
            </a:r>
            <a:r>
              <a:rPr lang="da-DK" dirty="0" smtClean="0"/>
              <a:t>opland.</a:t>
            </a:r>
            <a:r>
              <a:rPr lang="da-DK" dirty="0"/>
              <a:t/>
            </a:r>
            <a:br>
              <a:rPr lang="da-DK" dirty="0"/>
            </a:br>
            <a:endParaRPr lang="da-DK" dirty="0" smtClean="0"/>
          </a:p>
          <a:p>
            <a:endParaRPr lang="da-DK" dirty="0"/>
          </a:p>
          <a:p>
            <a:r>
              <a:rPr lang="da-DK" sz="3200" dirty="0"/>
              <a:t>Hvorfor:</a:t>
            </a:r>
            <a:r>
              <a:rPr lang="da-DK" dirty="0"/>
              <a:t> området </a:t>
            </a:r>
            <a:r>
              <a:rPr lang="da-DK" dirty="0" smtClean="0"/>
              <a:t>er sammenhængende og derved vil aktiviteter og valg for håndtering af vand i fx Ryomgård influere med behov for vandhåndtering i Grenaa og omvendt.</a:t>
            </a:r>
            <a:endParaRPr lang="da-DK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79662"/>
            <a:ext cx="4499992" cy="319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02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119037" y="525921"/>
            <a:ext cx="6881963" cy="584597"/>
          </a:xfrm>
        </p:spPr>
        <p:txBody>
          <a:bodyPr>
            <a:normAutofit fontScale="90000"/>
          </a:bodyPr>
          <a:lstStyle/>
          <a:p>
            <a:r>
              <a:rPr lang="da-DK" sz="2250" dirty="0"/>
              <a:t>Max afstrømning i vandløb</a:t>
            </a:r>
            <a:br>
              <a:rPr lang="da-DK" sz="2250" dirty="0"/>
            </a:br>
            <a:r>
              <a:rPr lang="da-DK" sz="1650" b="0" i="1" dirty="0"/>
              <a:t>Ændring i 100-års hændelse fra 1961-1990 til 2021-2050</a:t>
            </a:r>
            <a:endParaRPr lang="da-DK" sz="1650" b="0" i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0" t="14606" r="9241" b="7675"/>
          <a:stretch/>
        </p:blipFill>
        <p:spPr bwMode="auto">
          <a:xfrm>
            <a:off x="2868550" y="1301582"/>
            <a:ext cx="3369126" cy="365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78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Grp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0" t="14606" r="12844" b="7675"/>
          <a:stretch/>
        </p:blipFill>
        <p:spPr bwMode="auto">
          <a:xfrm>
            <a:off x="1586874" y="1834603"/>
            <a:ext cx="2475342" cy="296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Afstrømning</a:t>
            </a:r>
            <a:r>
              <a:rPr lang="en-GB" dirty="0" smtClean="0"/>
              <a:t> og </a:t>
            </a:r>
            <a:r>
              <a:rPr lang="en-GB" dirty="0" err="1" smtClean="0"/>
              <a:t>grundvand</a:t>
            </a: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4822837" y="1483310"/>
            <a:ext cx="2458900" cy="3238914"/>
            <a:chOff x="5650718" y="1908289"/>
            <a:chExt cx="3497101" cy="4318552"/>
          </a:xfrm>
        </p:grpSpPr>
        <p:pic>
          <p:nvPicPr>
            <p:cNvPr id="5" name="Picture 2" descr="C:\F-drev\Privat\BillederogFigure\Geologi\jordart_200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6" t="2234" r="36430" b="2283"/>
            <a:stretch/>
          </p:blipFill>
          <p:spPr bwMode="auto">
            <a:xfrm>
              <a:off x="5650718" y="2327751"/>
              <a:ext cx="3497101" cy="3899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640855" y="1908289"/>
              <a:ext cx="159934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14350"/>
              <a:r>
                <a:rPr lang="en-GB" sz="1500" dirty="0" err="1">
                  <a:solidFill>
                    <a:srgbClr val="000000"/>
                  </a:solidFill>
                </a:rPr>
                <a:t>Jordartskort</a:t>
              </a:r>
              <a:endParaRPr lang="en-GB" sz="1500" dirty="0">
                <a:solidFill>
                  <a:srgbClr val="0000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986207" y="1445731"/>
            <a:ext cx="10826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en-GB" sz="1500" dirty="0" err="1">
                <a:solidFill>
                  <a:srgbClr val="000000"/>
                </a:solidFill>
              </a:rPr>
              <a:t>Klimafaktor</a:t>
            </a:r>
            <a:endParaRPr lang="en-GB" sz="1500" dirty="0">
              <a:solidFill>
                <a:srgbClr val="000000"/>
              </a:solidFill>
            </a:endParaRPr>
          </a:p>
        </p:txBody>
      </p:sp>
      <p:grpSp>
        <p:nvGrpSpPr>
          <p:cNvPr id="4" name="Group 16"/>
          <p:cNvGrpSpPr/>
          <p:nvPr/>
        </p:nvGrpSpPr>
        <p:grpSpPr>
          <a:xfrm>
            <a:off x="4998154" y="1434483"/>
            <a:ext cx="2370833" cy="3287741"/>
            <a:chOff x="8416403" y="1950042"/>
            <a:chExt cx="3371850" cy="4383655"/>
          </a:xfrm>
        </p:grpSpPr>
        <p:grpSp>
          <p:nvGrpSpPr>
            <p:cNvPr id="6" name="Group 10"/>
            <p:cNvGrpSpPr>
              <a:grpSpLocks noChangeAspect="1"/>
            </p:cNvGrpSpPr>
            <p:nvPr/>
          </p:nvGrpSpPr>
          <p:grpSpPr>
            <a:xfrm>
              <a:off x="8416403" y="2384727"/>
              <a:ext cx="3371850" cy="3948970"/>
              <a:chOff x="309708" y="2090737"/>
              <a:chExt cx="4070555" cy="4767263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1370"/>
              <a:stretch/>
            </p:blipFill>
            <p:spPr bwMode="auto">
              <a:xfrm>
                <a:off x="309708" y="2090737"/>
                <a:ext cx="4070555" cy="47672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485" t="61255" b="1847"/>
              <a:stretch/>
            </p:blipFill>
            <p:spPr bwMode="auto">
              <a:xfrm>
                <a:off x="2953622" y="2096320"/>
                <a:ext cx="1415845" cy="23449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8502127" y="1950042"/>
              <a:ext cx="315856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14350"/>
              <a:r>
                <a:rPr lang="en-GB" sz="1500" dirty="0" err="1">
                  <a:solidFill>
                    <a:srgbClr val="000000"/>
                  </a:solidFill>
                </a:rPr>
                <a:t>Dybde</a:t>
              </a:r>
              <a:r>
                <a:rPr lang="en-GB" sz="1500" dirty="0">
                  <a:solidFill>
                    <a:srgbClr val="000000"/>
                  </a:solidFill>
                </a:rPr>
                <a:t> </a:t>
              </a:r>
              <a:r>
                <a:rPr lang="en-GB" sz="1500" dirty="0" err="1">
                  <a:solidFill>
                    <a:srgbClr val="000000"/>
                  </a:solidFill>
                </a:rPr>
                <a:t>til</a:t>
              </a:r>
              <a:r>
                <a:rPr lang="en-GB" sz="1500" dirty="0">
                  <a:solidFill>
                    <a:srgbClr val="000000"/>
                  </a:solidFill>
                </a:rPr>
                <a:t> </a:t>
              </a:r>
              <a:r>
                <a:rPr lang="en-GB" sz="1500" dirty="0" err="1">
                  <a:solidFill>
                    <a:srgbClr val="000000"/>
                  </a:solidFill>
                </a:rPr>
                <a:t>grundvand</a:t>
              </a:r>
              <a:r>
                <a:rPr lang="en-GB" sz="1500" dirty="0">
                  <a:solidFill>
                    <a:srgbClr val="000000"/>
                  </a:solidFill>
                </a:rPr>
                <a:t> </a:t>
              </a:r>
              <a:r>
                <a:rPr lang="en-GB" sz="1500" dirty="0" err="1">
                  <a:solidFill>
                    <a:srgbClr val="000000"/>
                  </a:solidFill>
                </a:rPr>
                <a:t>nutid</a:t>
              </a:r>
              <a:endParaRPr lang="en-GB" sz="15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24"/>
          <p:cNvGrpSpPr/>
          <p:nvPr/>
        </p:nvGrpSpPr>
        <p:grpSpPr>
          <a:xfrm>
            <a:off x="4998154" y="1521691"/>
            <a:ext cx="2177905" cy="3200533"/>
            <a:chOff x="5226028" y="4706026"/>
            <a:chExt cx="3199860" cy="426737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17216" r="5744" b="8190"/>
            <a:stretch/>
          </p:blipFill>
          <p:spPr>
            <a:xfrm>
              <a:off x="5226028" y="5102075"/>
              <a:ext cx="3199860" cy="387132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048375" y="4706026"/>
              <a:ext cx="211147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14350"/>
              <a:r>
                <a:rPr lang="en-GB" sz="1500" dirty="0" err="1">
                  <a:solidFill>
                    <a:srgbClr val="000000"/>
                  </a:solidFill>
                </a:rPr>
                <a:t>Jordtypekort</a:t>
              </a:r>
              <a:r>
                <a:rPr lang="en-GB" sz="1500" dirty="0">
                  <a:solidFill>
                    <a:srgbClr val="000000"/>
                  </a:solidFill>
                </a:rPr>
                <a:t> (B)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47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614488" y="273844"/>
            <a:ext cx="5915025" cy="690380"/>
          </a:xfrm>
        </p:spPr>
        <p:txBody>
          <a:bodyPr/>
          <a:lstStyle/>
          <a:p>
            <a:r>
              <a:rPr lang="da-DK" dirty="0" err="1" smtClean="0"/>
              <a:t>Havniveau</a:t>
            </a:r>
            <a:r>
              <a:rPr lang="da-DK" dirty="0" smtClean="0"/>
              <a:t> – effekt på vandløb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E42D6-7B69-400B-B273-CF925FBDB262}" type="datetime1">
              <a:rPr lang="da-DK" altLang="da-DK" smtClean="0">
                <a:solidFill>
                  <a:srgbClr val="000000"/>
                </a:solidFill>
              </a:rPr>
              <a:pPr/>
              <a:t>14-02-2020</a:t>
            </a:fld>
            <a:endParaRPr lang="da-DK" altLang="da-DK">
              <a:solidFill>
                <a:srgbClr val="000000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8DF8-91F4-4216-8857-52BFDBCFA972}" type="slidenum">
              <a:rPr lang="da-DK" altLang="da-DK" smtClean="0">
                <a:solidFill>
                  <a:srgbClr val="000000"/>
                </a:solidFill>
              </a:rPr>
              <a:pPr/>
              <a:t>52</a:t>
            </a:fld>
            <a:endParaRPr lang="da-DK" altLang="da-DK">
              <a:solidFill>
                <a:srgbClr val="000000"/>
              </a:solidFill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rcRect b="34203"/>
          <a:stretch>
            <a:fillRect/>
          </a:stretch>
        </p:blipFill>
        <p:spPr>
          <a:xfrm>
            <a:off x="1449957" y="1089240"/>
            <a:ext cx="6141061" cy="3503170"/>
          </a:xfrm>
          <a:prstGeom prst="rect">
            <a:avLst/>
          </a:prstGeom>
        </p:spPr>
      </p:pic>
      <p:sp>
        <p:nvSpPr>
          <p:cNvPr id="8" name="Opadgående pil 7"/>
          <p:cNvSpPr/>
          <p:nvPr/>
        </p:nvSpPr>
        <p:spPr>
          <a:xfrm>
            <a:off x="3103684" y="4190100"/>
            <a:ext cx="146539" cy="26623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da-DK" sz="1013">
              <a:solidFill>
                <a:srgbClr val="FFFFFF"/>
              </a:solidFill>
            </a:endParaRPr>
          </a:p>
        </p:txBody>
      </p:sp>
      <p:sp>
        <p:nvSpPr>
          <p:cNvPr id="9" name="Tekstfelt 8"/>
          <p:cNvSpPr txBox="1"/>
          <p:nvPr/>
        </p:nvSpPr>
        <p:spPr>
          <a:xfrm>
            <a:off x="3229707" y="4202418"/>
            <a:ext cx="1396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da-DK" sz="1200" b="1" dirty="0">
                <a:solidFill>
                  <a:srgbClr val="000000"/>
                </a:solidFill>
              </a:rPr>
              <a:t>Høj havvandsstand</a:t>
            </a:r>
          </a:p>
        </p:txBody>
      </p:sp>
    </p:spTree>
    <p:extLst>
      <p:ext uri="{BB962C8B-B14F-4D97-AF65-F5344CB8AC3E}">
        <p14:creationId xmlns:p14="http://schemas.microsoft.com/office/powerpoint/2010/main" val="116042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5900" y="441357"/>
            <a:ext cx="6172200" cy="821897"/>
          </a:xfrm>
        </p:spPr>
        <p:txBody>
          <a:bodyPr/>
          <a:lstStyle/>
          <a:p>
            <a:r>
              <a:rPr lang="da-DK" altLang="da-DK" dirty="0">
                <a:latin typeface="Verdana" charset="0"/>
              </a:rPr>
              <a:t>Hvad betyder klimaændringer for vandet i Danmark?</a:t>
            </a:r>
            <a:endParaRPr lang="en-GB" dirty="0"/>
          </a:p>
        </p:txBody>
      </p:sp>
      <p:pic>
        <p:nvPicPr>
          <p:cNvPr id="4098" name="Picture 2" descr="http://landbrugsavisen.dk/files/oversvoemmelse-mark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36254"/>
            <a:ext cx="68580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4986130"/>
            <a:ext cx="12939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en-GB" sz="900" dirty="0">
                <a:solidFill>
                  <a:srgbClr val="0097C4">
                    <a:lumMod val="40000"/>
                    <a:lumOff val="60000"/>
                  </a:srgbClr>
                </a:solidFill>
              </a:rPr>
              <a:t>Fra: landbrugsavisen.dk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1485900" y="1453081"/>
            <a:ext cx="6172200" cy="349011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600" kern="12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da-DK" altLang="da-DK" sz="1650" dirty="0">
                <a:solidFill>
                  <a:srgbClr val="000000"/>
                </a:solidFill>
                <a:latin typeface="Verdana" charset="0"/>
              </a:rPr>
              <a:t>Vådere om vinteren (forsat)</a:t>
            </a:r>
          </a:p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da-DK" altLang="da-DK" sz="1650" dirty="0">
                <a:solidFill>
                  <a:srgbClr val="000000"/>
                </a:solidFill>
                <a:latin typeface="Verdana" charset="0"/>
              </a:rPr>
              <a:t>Mere ekstremt vejr</a:t>
            </a:r>
          </a:p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da-DK" altLang="da-DK" sz="1650" dirty="0">
                <a:solidFill>
                  <a:srgbClr val="000000"/>
                </a:solidFill>
                <a:latin typeface="Verdana" charset="0"/>
              </a:rPr>
              <a:t>Højere grundvandsstand (også terrænnært)</a:t>
            </a:r>
          </a:p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da-DK" sz="1650" dirty="0">
                <a:solidFill>
                  <a:srgbClr val="000000"/>
                </a:solidFill>
              </a:rPr>
              <a:t>Øget middel vinterafstrømning (25-50%)</a:t>
            </a:r>
          </a:p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da-DK" sz="1650" dirty="0">
                <a:solidFill>
                  <a:srgbClr val="000000"/>
                </a:solidFill>
              </a:rPr>
              <a:t>Øget ekstrem-afstrømning (10-100%)</a:t>
            </a:r>
          </a:p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da-DK" sz="1650" dirty="0">
                <a:solidFill>
                  <a:srgbClr val="000000"/>
                </a:solidFill>
              </a:rPr>
              <a:t>Store regionale og lokale forskelle i ændring af grundvandsstand og ekstreme afstrømningsforhold</a:t>
            </a:r>
          </a:p>
          <a:p>
            <a:pPr>
              <a:spcBef>
                <a:spcPts val="0"/>
              </a:spcBef>
              <a:spcAft>
                <a:spcPts val="450"/>
              </a:spcAft>
            </a:pPr>
            <a:endParaRPr lang="da-DK" altLang="da-DK" sz="1650" dirty="0">
              <a:solidFill>
                <a:srgbClr val="000000"/>
              </a:solidFill>
              <a:latin typeface="Verdana" charset="0"/>
            </a:endParaRPr>
          </a:p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da-DK" altLang="da-DK" sz="1650" dirty="0">
                <a:solidFill>
                  <a:srgbClr val="000000"/>
                </a:solidFill>
                <a:latin typeface="Verdana" charset="0"/>
              </a:rPr>
              <a:t>Mere oversvømmelser af lavtliggende områder på land og i byer fra vandløb og grundvand (og havet)</a:t>
            </a:r>
          </a:p>
          <a:p>
            <a:pPr>
              <a:spcBef>
                <a:spcPts val="0"/>
              </a:spcBef>
              <a:spcAft>
                <a:spcPts val="450"/>
              </a:spcAft>
            </a:pPr>
            <a:endParaRPr lang="da-DK" altLang="da-DK" sz="1650" dirty="0">
              <a:solidFill>
                <a:srgbClr val="000000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51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5900" y="946220"/>
            <a:ext cx="6172200" cy="1812929"/>
          </a:xfrm>
        </p:spPr>
        <p:txBody>
          <a:bodyPr/>
          <a:lstStyle/>
          <a:p>
            <a:r>
              <a:rPr lang="da-DK" sz="2700" dirty="0"/>
              <a:t>Tak for opmærksomheden!</a:t>
            </a:r>
            <a:endParaRPr lang="da-DK" sz="2700" dirty="0"/>
          </a:p>
        </p:txBody>
      </p:sp>
    </p:spTree>
    <p:extLst>
      <p:ext uri="{BB962C8B-B14F-4D97-AF65-F5344CB8AC3E}">
        <p14:creationId xmlns:p14="http://schemas.microsoft.com/office/powerpoint/2010/main" val="294218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0720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illedresultat for kolindsund f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1" cy="4572000"/>
          </a:xfrm>
          <a:prstGeom prst="rect">
            <a:avLst/>
          </a:prstGeom>
          <a:noFill/>
        </p:spPr>
      </p:pic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1143000" y="1057275"/>
            <a:ext cx="6858000" cy="1578769"/>
          </a:xfrm>
        </p:spPr>
        <p:txBody>
          <a:bodyPr>
            <a:normAutofit/>
          </a:bodyPr>
          <a:lstStyle/>
          <a:p>
            <a:pPr eaLnBrk="1" hangingPunct="1"/>
            <a:r>
              <a:rPr lang="da-DK" altLang="da-DK" dirty="0" err="1" smtClean="0">
                <a:solidFill>
                  <a:schemeClr val="bg1"/>
                </a:solidFill>
                <a:latin typeface="Verdana" charset="0"/>
              </a:rPr>
              <a:t>Grenåens</a:t>
            </a:r>
            <a:r>
              <a:rPr lang="da-DK" altLang="da-DK" dirty="0" smtClean="0">
                <a:solidFill>
                  <a:schemeClr val="bg1"/>
                </a:solidFill>
                <a:latin typeface="Verdana" charset="0"/>
              </a:rPr>
              <a:t> opland</a:t>
            </a:r>
            <a:br>
              <a:rPr lang="da-DK" altLang="da-DK" dirty="0" smtClean="0">
                <a:solidFill>
                  <a:schemeClr val="bg1"/>
                </a:solidFill>
                <a:latin typeface="Verdana" charset="0"/>
              </a:rPr>
            </a:br>
            <a:r>
              <a:rPr lang="da-DK" altLang="da-DK" dirty="0" smtClean="0">
                <a:solidFill>
                  <a:schemeClr val="bg1"/>
                </a:solidFill>
                <a:latin typeface="Verdana" charset="0"/>
              </a:rPr>
              <a:t/>
            </a:r>
            <a:br>
              <a:rPr lang="da-DK" altLang="da-DK" dirty="0" smtClean="0">
                <a:solidFill>
                  <a:schemeClr val="bg1"/>
                </a:solidFill>
                <a:latin typeface="Verdana" charset="0"/>
              </a:rPr>
            </a:br>
            <a:r>
              <a:rPr lang="da-DK" altLang="da-DK" sz="1650" b="0" i="1" dirty="0">
                <a:solidFill>
                  <a:schemeClr val="bg1"/>
                </a:solidFill>
                <a:latin typeface="Verdana" charset="0"/>
              </a:rPr>
              <a:t>- hydrologiske data og model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657350" y="3082112"/>
            <a:ext cx="5829300" cy="498401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da-DK" dirty="0" smtClean="0">
                <a:solidFill>
                  <a:schemeClr val="bg1"/>
                </a:solidFill>
              </a:rPr>
              <a:t>Torben O. Sonnenborg</a:t>
            </a:r>
          </a:p>
          <a:p>
            <a:pPr>
              <a:defRPr/>
            </a:pPr>
            <a:r>
              <a:rPr lang="da-DK" dirty="0" smtClean="0">
                <a:solidFill>
                  <a:schemeClr val="bg1"/>
                </a:solidFill>
              </a:rPr>
              <a:t>Professor, Hydrologisk Afdeling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05307" y="4673810"/>
            <a:ext cx="2357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en-GB" sz="1200" dirty="0" err="1">
                <a:solidFill>
                  <a:srgbClr val="000000"/>
                </a:solidFill>
              </a:rPr>
              <a:t>Følgegruppemøde</a:t>
            </a:r>
            <a:r>
              <a:rPr lang="en-GB" sz="1200" dirty="0">
                <a:solidFill>
                  <a:srgbClr val="000000"/>
                </a:solidFill>
              </a:rPr>
              <a:t>, 6. </a:t>
            </a:r>
            <a:r>
              <a:rPr lang="en-GB" sz="1200" dirty="0" err="1">
                <a:solidFill>
                  <a:srgbClr val="000000"/>
                </a:solidFill>
              </a:rPr>
              <a:t>februar</a:t>
            </a:r>
            <a:r>
              <a:rPr lang="en-GB" sz="1200" dirty="0">
                <a:solidFill>
                  <a:srgbClr val="000000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96006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Model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E42D6-7B69-400B-B273-CF925FBDB262}" type="datetime1">
              <a:rPr lang="da-DK" altLang="da-DK" smtClean="0">
                <a:solidFill>
                  <a:srgbClr val="000000"/>
                </a:solidFill>
              </a:rPr>
              <a:pPr/>
              <a:t>14-02-2020</a:t>
            </a:fld>
            <a:endParaRPr lang="da-DK" altLang="da-DK">
              <a:solidFill>
                <a:srgbClr val="000000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8DF8-91F4-4216-8857-52BFDBCFA972}" type="slidenum">
              <a:rPr lang="da-DK" altLang="da-DK" smtClean="0">
                <a:solidFill>
                  <a:srgbClr val="000000"/>
                </a:solidFill>
              </a:rPr>
              <a:pPr/>
              <a:t>57</a:t>
            </a:fld>
            <a:endParaRPr lang="da-DK" alt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05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31201"/>
            <a:ext cx="6839825" cy="889397"/>
          </a:xfrm>
        </p:spPr>
        <p:txBody>
          <a:bodyPr>
            <a:normAutofit fontScale="90000"/>
          </a:bodyPr>
          <a:lstStyle/>
          <a:p>
            <a:r>
              <a:rPr lang="da-DK" sz="1950" dirty="0">
                <a:latin typeface="Verdana" pitchFamily="34" charset="0"/>
                <a:cs typeface="Verdana" pitchFamily="34" charset="0"/>
              </a:rPr>
              <a:t>Hydro-model:</a:t>
            </a:r>
            <a:br>
              <a:rPr lang="da-DK" sz="1950" dirty="0">
                <a:latin typeface="Verdana" pitchFamily="34" charset="0"/>
                <a:cs typeface="Verdana" pitchFamily="34" charset="0"/>
              </a:rPr>
            </a:br>
            <a:r>
              <a:rPr lang="da-DK" sz="1950" dirty="0">
                <a:latin typeface="Verdana" pitchFamily="34" charset="0"/>
                <a:cs typeface="Verdana" pitchFamily="34" charset="0"/>
              </a:rPr>
              <a:t>Den Nationale Vandressourcemodel (DK-model)</a:t>
            </a:r>
            <a:endParaRPr lang="da-DK" sz="1950" b="0" i="1" dirty="0">
              <a:latin typeface="Verdana" pitchFamily="34" charset="0"/>
              <a:cs typeface="Verdana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8485" y="1479176"/>
            <a:ext cx="3926486" cy="251335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da-DK" sz="1500" b="1" dirty="0">
                <a:latin typeface="Verdana" pitchFamily="34" charset="0"/>
                <a:cs typeface="Verdana" pitchFamily="34" charset="0"/>
              </a:rPr>
              <a:t>Modelsystem – MIKE SHE/MIKE11</a:t>
            </a:r>
          </a:p>
          <a:p>
            <a:pPr>
              <a:lnSpc>
                <a:spcPct val="90000"/>
              </a:lnSpc>
            </a:pPr>
            <a:r>
              <a:rPr lang="da-DK" sz="1350" dirty="0">
                <a:latin typeface="Verdana" pitchFamily="34" charset="0"/>
                <a:cs typeface="Verdana" pitchFamily="34" charset="0"/>
              </a:rPr>
              <a:t>3D grundvands-strømninger</a:t>
            </a:r>
          </a:p>
          <a:p>
            <a:pPr>
              <a:lnSpc>
                <a:spcPct val="90000"/>
              </a:lnSpc>
            </a:pPr>
            <a:r>
              <a:rPr lang="da-DK" sz="1350" dirty="0">
                <a:latin typeface="Verdana" pitchFamily="34" charset="0"/>
                <a:cs typeface="Verdana" pitchFamily="34" charset="0"/>
              </a:rPr>
              <a:t>2D overfladisk afstrømning</a:t>
            </a:r>
          </a:p>
          <a:p>
            <a:pPr>
              <a:lnSpc>
                <a:spcPct val="90000"/>
              </a:lnSpc>
            </a:pPr>
            <a:r>
              <a:rPr lang="da-DK" sz="1350" dirty="0">
                <a:latin typeface="Verdana" pitchFamily="34" charset="0"/>
                <a:cs typeface="Verdana" pitchFamily="34" charset="0"/>
              </a:rPr>
              <a:t>Drænstrømning</a:t>
            </a:r>
          </a:p>
          <a:p>
            <a:pPr>
              <a:lnSpc>
                <a:spcPct val="90000"/>
              </a:lnSpc>
            </a:pPr>
            <a:r>
              <a:rPr lang="da-DK" sz="1350" dirty="0">
                <a:latin typeface="Verdana" pitchFamily="34" charset="0"/>
                <a:cs typeface="Verdana" pitchFamily="34" charset="0"/>
              </a:rPr>
              <a:t>1D vandløbs-beskrivelse</a:t>
            </a:r>
          </a:p>
          <a:p>
            <a:pPr>
              <a:lnSpc>
                <a:spcPct val="90000"/>
              </a:lnSpc>
            </a:pPr>
            <a:r>
              <a:rPr lang="da-DK" sz="1350" dirty="0">
                <a:latin typeface="Verdana" pitchFamily="34" charset="0"/>
                <a:cs typeface="Verdana" pitchFamily="34" charset="0"/>
              </a:rPr>
              <a:t>1D umættet zone (fordampningsberegning)</a:t>
            </a:r>
          </a:p>
          <a:p>
            <a:pPr>
              <a:lnSpc>
                <a:spcPct val="90000"/>
              </a:lnSpc>
            </a:pPr>
            <a:r>
              <a:rPr lang="da-DK" sz="1350" dirty="0">
                <a:latin typeface="Verdana" pitchFamily="34" charset="0"/>
                <a:cs typeface="Verdana" pitchFamily="34" charset="0"/>
              </a:rPr>
              <a:t>Vanding</a:t>
            </a:r>
          </a:p>
          <a:p>
            <a:pPr>
              <a:lnSpc>
                <a:spcPct val="90000"/>
              </a:lnSpc>
              <a:buFontTx/>
              <a:buNone/>
            </a:pPr>
            <a:endParaRPr lang="da-DK" sz="1800" dirty="0">
              <a:latin typeface="Verdana" pitchFamily="34" charset="0"/>
              <a:cs typeface="Verdana" pitchFamily="34" charset="0"/>
            </a:endParaRPr>
          </a:p>
        </p:txBody>
      </p:sp>
      <p:pic>
        <p:nvPicPr>
          <p:cNvPr id="5" name="Picture 3" descr="MIKE SHE_Illustr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971" y="1479176"/>
            <a:ext cx="2847854" cy="265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boks 6"/>
          <p:cNvSpPr txBox="1"/>
          <p:nvPr/>
        </p:nvSpPr>
        <p:spPr>
          <a:xfrm>
            <a:off x="3750636" y="7965"/>
            <a:ext cx="894797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da-DK" sz="1013" dirty="0">
                <a:solidFill>
                  <a:srgbClr val="FFFFFF"/>
                </a:solidFill>
              </a:rPr>
              <a:t>Metode (4/5)</a:t>
            </a:r>
          </a:p>
        </p:txBody>
      </p:sp>
      <p:sp>
        <p:nvSpPr>
          <p:cNvPr id="2" name="Tekstboks 1"/>
          <p:cNvSpPr txBox="1"/>
          <p:nvPr/>
        </p:nvSpPr>
        <p:spPr>
          <a:xfrm>
            <a:off x="5198389" y="4710690"/>
            <a:ext cx="1846034" cy="663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514350"/>
            <a:r>
              <a:rPr lang="da-DK" sz="1350" dirty="0">
                <a:solidFill>
                  <a:srgbClr val="00FF00"/>
                </a:solidFill>
                <a:latin typeface="Verdana" pitchFamily="34" charset="0"/>
                <a:cs typeface="Verdana" pitchFamily="34" charset="0"/>
                <a:hlinkClick r:id="rId3"/>
              </a:rPr>
              <a:t>www.vandmodel.dk</a:t>
            </a:r>
            <a:endParaRPr lang="da-DK" sz="1350" dirty="0">
              <a:solidFill>
                <a:srgbClr val="000000"/>
              </a:solidFill>
              <a:latin typeface="Verdana" pitchFamily="34" charset="0"/>
              <a:cs typeface="Verdana" pitchFamily="34" charset="0"/>
            </a:endParaRPr>
          </a:p>
          <a:p>
            <a:pPr defTabSz="514350"/>
            <a:endParaRPr lang="da-DK" sz="101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66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436444" y="331201"/>
            <a:ext cx="6546381" cy="889397"/>
          </a:xfrm>
        </p:spPr>
        <p:txBody>
          <a:bodyPr/>
          <a:lstStyle/>
          <a:p>
            <a:r>
              <a:rPr lang="da-DK" sz="1950" dirty="0">
                <a:latin typeface="Verdana" pitchFamily="34" charset="0"/>
                <a:cs typeface="Verdana" pitchFamily="34" charset="0"/>
              </a:rPr>
              <a:t>Hydro-model</a:t>
            </a:r>
            <a:endParaRPr lang="da-DK" sz="1950" b="0" i="1" dirty="0">
              <a:latin typeface="Verdana" pitchFamily="34" charset="0"/>
              <a:cs typeface="Verdana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479306" y="1391770"/>
            <a:ext cx="5815422" cy="264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600" kern="12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Verdana"/>
                <a:ea typeface="ＭＳ Ｐゴシック" charset="-128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da-DK" sz="1500" b="1" dirty="0">
                <a:solidFill>
                  <a:srgbClr val="000000"/>
                </a:solidFill>
                <a:latin typeface="Verdana" pitchFamily="34" charset="0"/>
                <a:cs typeface="Verdana" pitchFamily="34" charset="0"/>
              </a:rPr>
              <a:t>Model opsætning</a:t>
            </a:r>
          </a:p>
          <a:p>
            <a:pPr>
              <a:lnSpc>
                <a:spcPct val="90000"/>
              </a:lnSpc>
            </a:pPr>
            <a:r>
              <a:rPr lang="da-DK" sz="1350" dirty="0">
                <a:solidFill>
                  <a:srgbClr val="000000"/>
                </a:solidFill>
                <a:latin typeface="Verdana" pitchFamily="34" charset="0"/>
                <a:cs typeface="Verdana" pitchFamily="34" charset="0"/>
              </a:rPr>
              <a:t>Horisontal opløsning: 500 m </a:t>
            </a:r>
            <a:r>
              <a:rPr lang="da-DK" sz="1350" dirty="0">
                <a:solidFill>
                  <a:srgbClr val="000000"/>
                </a:solidFill>
                <a:latin typeface="Calibri"/>
                <a:cs typeface="Verdana" pitchFamily="34" charset="0"/>
              </a:rPr>
              <a:t>→ </a:t>
            </a:r>
            <a:r>
              <a:rPr lang="da-DK" sz="1350" dirty="0">
                <a:solidFill>
                  <a:srgbClr val="FF0000"/>
                </a:solidFill>
                <a:latin typeface="Verdana" pitchFamily="34" charset="0"/>
                <a:cs typeface="Verdana" pitchFamily="34" charset="0"/>
              </a:rPr>
              <a:t>100 m</a:t>
            </a:r>
          </a:p>
          <a:p>
            <a:pPr>
              <a:lnSpc>
                <a:spcPct val="90000"/>
              </a:lnSpc>
            </a:pPr>
            <a:r>
              <a:rPr lang="da-DK" sz="1350" dirty="0">
                <a:solidFill>
                  <a:srgbClr val="000000"/>
                </a:solidFill>
                <a:latin typeface="Verdana" pitchFamily="34" charset="0"/>
                <a:cs typeface="Verdana" pitchFamily="34" charset="0"/>
              </a:rPr>
              <a:t>Vertikal opløsning: varierende antal lag og tykkelse</a:t>
            </a:r>
          </a:p>
          <a:p>
            <a:pPr>
              <a:lnSpc>
                <a:spcPct val="90000"/>
              </a:lnSpc>
            </a:pPr>
            <a:r>
              <a:rPr lang="da-DK" sz="1350" dirty="0">
                <a:solidFill>
                  <a:srgbClr val="000000"/>
                </a:solidFill>
                <a:latin typeface="Verdana" pitchFamily="34" charset="0"/>
                <a:cs typeface="Verdana" pitchFamily="34" charset="0"/>
              </a:rPr>
              <a:t>Alle vandløb beskrevet med MIKE 11 (MIKE HYDRO)</a:t>
            </a:r>
          </a:p>
          <a:p>
            <a:pPr>
              <a:lnSpc>
                <a:spcPct val="90000"/>
              </a:lnSpc>
            </a:pPr>
            <a:r>
              <a:rPr lang="da-DK" sz="1350" dirty="0">
                <a:solidFill>
                  <a:srgbClr val="000000"/>
                </a:solidFill>
                <a:latin typeface="Verdana" pitchFamily="34" charset="0"/>
                <a:cs typeface="Verdana" pitchFamily="34" charset="0"/>
              </a:rPr>
              <a:t>Data fra nationale databaser om klima, geologi, jordtyper, arealanvendelse, vandindvinding, vandføringer, grundvandstrykniveauer</a:t>
            </a:r>
          </a:p>
          <a:p>
            <a:pPr marL="271463" lvl="1" indent="-135731">
              <a:lnSpc>
                <a:spcPct val="90000"/>
              </a:lnSpc>
            </a:pPr>
            <a:endParaRPr lang="da-DK" sz="300" dirty="0">
              <a:solidFill>
                <a:srgbClr val="00FF00"/>
              </a:solidFill>
              <a:latin typeface="Verdana" pitchFamily="34" charset="0"/>
              <a:cs typeface="Verdana" pitchFamily="34" charset="0"/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3750636" y="7965"/>
            <a:ext cx="894797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da-DK" sz="1013" dirty="0">
                <a:solidFill>
                  <a:srgbClr val="FFFFFF"/>
                </a:solidFill>
              </a:rPr>
              <a:t>Metode (4/5)</a:t>
            </a:r>
          </a:p>
        </p:txBody>
      </p:sp>
      <p:sp>
        <p:nvSpPr>
          <p:cNvPr id="2" name="Tekstboks 1"/>
          <p:cNvSpPr txBox="1"/>
          <p:nvPr/>
        </p:nvSpPr>
        <p:spPr>
          <a:xfrm>
            <a:off x="5198389" y="4710690"/>
            <a:ext cx="1846034" cy="663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514350"/>
            <a:r>
              <a:rPr lang="da-DK" sz="1350" dirty="0">
                <a:solidFill>
                  <a:srgbClr val="00FF00"/>
                </a:solidFill>
                <a:latin typeface="Verdana" pitchFamily="34" charset="0"/>
                <a:cs typeface="Verdana" pitchFamily="34" charset="0"/>
                <a:hlinkClick r:id="rId2"/>
              </a:rPr>
              <a:t>www.vandmodel.dk</a:t>
            </a:r>
            <a:endParaRPr lang="da-DK" sz="1350" dirty="0">
              <a:solidFill>
                <a:srgbClr val="000000"/>
              </a:solidFill>
              <a:latin typeface="Verdana" pitchFamily="34" charset="0"/>
              <a:cs typeface="Verdana" pitchFamily="34" charset="0"/>
            </a:endParaRPr>
          </a:p>
          <a:p>
            <a:pPr defTabSz="514350"/>
            <a:endParaRPr lang="da-DK" sz="1013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30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boks 3"/>
          <p:cNvSpPr txBox="1"/>
          <p:nvPr/>
        </p:nvSpPr>
        <p:spPr>
          <a:xfrm>
            <a:off x="3347865" y="195486"/>
            <a:ext cx="1870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600" dirty="0" smtClean="0"/>
              <a:t>Formålet</a:t>
            </a:r>
            <a:endParaRPr lang="da-DK" sz="3600" dirty="0"/>
          </a:p>
        </p:txBody>
      </p:sp>
      <p:pic>
        <p:nvPicPr>
          <p:cNvPr id="13314" name="Billede 1" descr="http://www.klimatilpasning.dk/media/894405/dk_aarsnedboer1874-2013_st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909206"/>
            <a:ext cx="4099143" cy="237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boks 4"/>
          <p:cNvSpPr txBox="1"/>
          <p:nvPr/>
        </p:nvSpPr>
        <p:spPr>
          <a:xfrm>
            <a:off x="546448" y="909206"/>
            <a:ext cx="65527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 smtClean="0"/>
              <a:t>Rettidig omhu</a:t>
            </a:r>
          </a:p>
          <a:p>
            <a:endParaRPr lang="da-DK" sz="3600" dirty="0" smtClean="0"/>
          </a:p>
          <a:p>
            <a:r>
              <a:rPr lang="da-DK" sz="3600" dirty="0" smtClean="0"/>
              <a:t>Ejerskab</a:t>
            </a:r>
          </a:p>
          <a:p>
            <a:endParaRPr lang="da-DK" sz="3600" dirty="0"/>
          </a:p>
          <a:p>
            <a:r>
              <a:rPr lang="da-DK" sz="3600" dirty="0" smtClean="0"/>
              <a:t>Forventningsafstemning</a:t>
            </a:r>
          </a:p>
          <a:p>
            <a:endParaRPr lang="da-DK" sz="3600" dirty="0" smtClean="0"/>
          </a:p>
          <a:p>
            <a:r>
              <a:rPr lang="da-DK" sz="3600" dirty="0" smtClean="0"/>
              <a:t>Hjælp jer selv og kommunen</a:t>
            </a:r>
            <a:endParaRPr lang="da-DK" sz="3600" dirty="0"/>
          </a:p>
        </p:txBody>
      </p:sp>
    </p:spTree>
    <p:extLst>
      <p:ext uri="{BB962C8B-B14F-4D97-AF65-F5344CB8AC3E}">
        <p14:creationId xmlns:p14="http://schemas.microsoft.com/office/powerpoint/2010/main" val="133759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1800" dirty="0"/>
              <a:t>Modelafgrænsning</a:t>
            </a:r>
          </a:p>
          <a:p>
            <a:r>
              <a:rPr lang="da-DK" sz="1800" dirty="0"/>
              <a:t>Geologisk model</a:t>
            </a:r>
          </a:p>
          <a:p>
            <a:r>
              <a:rPr lang="da-DK" sz="1800" dirty="0" err="1"/>
              <a:t>Rodzone/jordtyper</a:t>
            </a:r>
            <a:endParaRPr lang="da-DK" sz="1800" dirty="0"/>
          </a:p>
          <a:p>
            <a:r>
              <a:rPr lang="da-DK" sz="1800" dirty="0"/>
              <a:t>Dræn – hvor og i hvilken dybde</a:t>
            </a:r>
          </a:p>
          <a:p>
            <a:r>
              <a:rPr lang="da-DK" sz="1800" dirty="0"/>
              <a:t>Vandløbsnetværk</a:t>
            </a:r>
          </a:p>
          <a:p>
            <a:r>
              <a:rPr lang="da-DK" sz="1800" dirty="0"/>
              <a:t>Tværsnit – vandløb/søer</a:t>
            </a:r>
          </a:p>
          <a:p>
            <a:r>
              <a:rPr lang="da-DK" sz="1800" dirty="0"/>
              <a:t>Arealanvendelse og afgrøder</a:t>
            </a:r>
            <a:endParaRPr lang="da-DK" sz="18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Model-struktur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E42D6-7B69-400B-B273-CF925FBDB262}" type="datetime1">
              <a:rPr lang="da-DK" altLang="da-DK" smtClean="0">
                <a:solidFill>
                  <a:srgbClr val="000000"/>
                </a:solidFill>
              </a:rPr>
              <a:pPr/>
              <a:t>14-02-2020</a:t>
            </a:fld>
            <a:endParaRPr lang="da-DK" altLang="da-DK">
              <a:solidFill>
                <a:srgbClr val="000000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8DF8-91F4-4216-8857-52BFDBCFA972}" type="slidenum">
              <a:rPr lang="da-DK" altLang="da-DK" smtClean="0">
                <a:solidFill>
                  <a:srgbClr val="000000"/>
                </a:solidFill>
              </a:rPr>
              <a:pPr/>
              <a:t>60</a:t>
            </a:fld>
            <a:endParaRPr lang="da-DK" alt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9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1730F-B68F-42D2-BDE4-AAB394B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8" y="273845"/>
            <a:ext cx="5915025" cy="994172"/>
          </a:xfrm>
        </p:spPr>
        <p:txBody>
          <a:bodyPr>
            <a:normAutofit/>
          </a:bodyPr>
          <a:lstStyle/>
          <a:p>
            <a:r>
              <a:rPr lang="da-DK" sz="3000" dirty="0">
                <a:latin typeface="Arial" panose="020B0604020202020204" pitchFamily="34" charset="0"/>
                <a:cs typeface="Arial" panose="020B0604020202020204" pitchFamily="34" charset="0"/>
              </a:rPr>
              <a:t>Grenå opland</a:t>
            </a:r>
            <a:endParaRPr lang="da-DK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8EBBFCE-A20B-4079-AA2C-9C1D99BEE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487" y="1369219"/>
            <a:ext cx="2711054" cy="3263504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="" xmlns:a16="http://schemas.microsoft.com/office/drawing/2014/main" id="{30D2D7D1-4EBF-405D-B8FF-3078336CFB45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9" t="33480" r="34895" b="37482"/>
          <a:stretch/>
        </p:blipFill>
        <p:spPr>
          <a:xfrm>
            <a:off x="2835501" y="1433632"/>
            <a:ext cx="3390277" cy="319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9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Modelstruktur - vandløbstværsnit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E42D6-7B69-400B-B273-CF925FBDB262}" type="datetime1">
              <a:rPr lang="da-DK" altLang="da-DK" smtClean="0">
                <a:solidFill>
                  <a:srgbClr val="000000"/>
                </a:solidFill>
              </a:rPr>
              <a:pPr/>
              <a:t>14-02-2020</a:t>
            </a:fld>
            <a:endParaRPr lang="da-DK" altLang="da-DK">
              <a:solidFill>
                <a:srgbClr val="000000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8DF8-91F4-4216-8857-52BFDBCFA972}" type="slidenum">
              <a:rPr lang="da-DK" altLang="da-DK" smtClean="0">
                <a:solidFill>
                  <a:srgbClr val="000000"/>
                </a:solidFill>
              </a:rPr>
              <a:pPr/>
              <a:t>62</a:t>
            </a:fld>
            <a:endParaRPr lang="da-DK" altLang="da-DK">
              <a:solidFill>
                <a:srgbClr val="000000"/>
              </a:solidFill>
            </a:endParaRP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="" xmlns:a16="http://schemas.microsoft.com/office/drawing/2014/main" id="{CFEB7F1D-DF67-417A-BEC1-D54867747A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26815" b="21482"/>
          <a:stretch/>
        </p:blipFill>
        <p:spPr>
          <a:xfrm>
            <a:off x="1969914" y="1268016"/>
            <a:ext cx="4917469" cy="376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1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Data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E42D6-7B69-400B-B273-CF925FBDB262}" type="datetime1">
              <a:rPr lang="da-DK" altLang="da-DK" smtClean="0">
                <a:solidFill>
                  <a:srgbClr val="000000"/>
                </a:solidFill>
              </a:rPr>
              <a:pPr/>
              <a:t>14-02-2020</a:t>
            </a:fld>
            <a:endParaRPr lang="da-DK" altLang="da-DK">
              <a:solidFill>
                <a:srgbClr val="000000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8DF8-91F4-4216-8857-52BFDBCFA972}" type="slidenum">
              <a:rPr lang="da-DK" altLang="da-DK" smtClean="0">
                <a:solidFill>
                  <a:srgbClr val="000000"/>
                </a:solidFill>
              </a:rPr>
              <a:pPr/>
              <a:t>63</a:t>
            </a:fld>
            <a:endParaRPr lang="da-DK" alt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24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1800" dirty="0"/>
              <a:t>Nedbør</a:t>
            </a:r>
          </a:p>
          <a:p>
            <a:r>
              <a:rPr lang="da-DK" sz="1800" dirty="0"/>
              <a:t>Temperatur</a:t>
            </a:r>
          </a:p>
          <a:p>
            <a:r>
              <a:rPr lang="da-DK" sz="1800" dirty="0"/>
              <a:t>Potentiel fordampning</a:t>
            </a:r>
          </a:p>
          <a:p>
            <a:r>
              <a:rPr lang="da-DK" sz="1800" dirty="0" err="1"/>
              <a:t>Havniveau</a:t>
            </a:r>
            <a:endParaRPr lang="da-DK" sz="1800" dirty="0"/>
          </a:p>
          <a:p>
            <a:r>
              <a:rPr lang="da-DK" sz="1800" dirty="0"/>
              <a:t>Oppumpning/udpumpning</a:t>
            </a:r>
          </a:p>
          <a:p>
            <a:r>
              <a:rPr lang="da-DK" sz="1800" dirty="0"/>
              <a:t>Udledninger (f.eks. rensningsanlæg)</a:t>
            </a:r>
          </a:p>
          <a:p>
            <a:endParaRPr lang="da-DK" sz="1800" dirty="0"/>
          </a:p>
          <a:p>
            <a:r>
              <a:rPr lang="da-DK" sz="1800" dirty="0"/>
              <a:t>Daglige data</a:t>
            </a:r>
            <a:endParaRPr lang="da-DK" sz="18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Drivende variable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E42D6-7B69-400B-B273-CF925FBDB262}" type="datetime1">
              <a:rPr lang="da-DK" altLang="da-DK" smtClean="0">
                <a:solidFill>
                  <a:srgbClr val="000000"/>
                </a:solidFill>
              </a:rPr>
              <a:pPr/>
              <a:t>14-02-2020</a:t>
            </a:fld>
            <a:endParaRPr lang="da-DK" altLang="da-DK" dirty="0">
              <a:solidFill>
                <a:srgbClr val="000000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8DF8-91F4-4216-8857-52BFDBCFA972}" type="slidenum">
              <a:rPr lang="da-DK" altLang="da-DK" smtClean="0">
                <a:solidFill>
                  <a:srgbClr val="000000"/>
                </a:solidFill>
              </a:rPr>
              <a:pPr/>
              <a:t>64</a:t>
            </a:fld>
            <a:endParaRPr lang="da-DK" altLang="da-DK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5548DC-914D-4654-B0DF-18A3A0264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8" y="171451"/>
            <a:ext cx="5915025" cy="994172"/>
          </a:xfrm>
        </p:spPr>
        <p:txBody>
          <a:bodyPr>
            <a:normAutofit/>
          </a:bodyPr>
          <a:lstStyle/>
          <a:p>
            <a:pPr algn="ctr"/>
            <a:r>
              <a:rPr lang="da-DK" sz="2700" dirty="0"/>
              <a:t>Pumpestationer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="" xmlns:a16="http://schemas.microsoft.com/office/drawing/2014/main" id="{73C5439A-D414-4E11-8836-4D5BC72AFE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 t="26074" b="20148"/>
          <a:stretch/>
        </p:blipFill>
        <p:spPr>
          <a:xfrm>
            <a:off x="3836194" y="1801334"/>
            <a:ext cx="4164806" cy="32892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32C39E0-1FA5-45C5-BBF8-E358A65E967A}"/>
              </a:ext>
            </a:extLst>
          </p:cNvPr>
          <p:cNvSpPr txBox="1"/>
          <p:nvPr/>
        </p:nvSpPr>
        <p:spPr>
          <a:xfrm>
            <a:off x="1243853" y="1165622"/>
            <a:ext cx="276306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da-DK" sz="1200" dirty="0" err="1">
                <a:solidFill>
                  <a:srgbClr val="000000"/>
                </a:solidFill>
              </a:rPr>
              <a:t>Fixed</a:t>
            </a:r>
            <a:r>
              <a:rPr lang="da-DK" sz="1200" dirty="0">
                <a:solidFill>
                  <a:srgbClr val="000000"/>
                </a:solidFill>
              </a:rPr>
              <a:t>-rate pumps:</a:t>
            </a:r>
          </a:p>
          <a:p>
            <a:pPr defTabSz="514350"/>
            <a:endParaRPr lang="da-DK" sz="1200" dirty="0">
              <a:solidFill>
                <a:srgbClr val="000000"/>
              </a:solidFill>
            </a:endParaRPr>
          </a:p>
          <a:p>
            <a:pPr defTabSz="514350"/>
            <a:r>
              <a:rPr lang="da-DK" sz="1200" dirty="0">
                <a:solidFill>
                  <a:srgbClr val="000000"/>
                </a:solidFill>
              </a:rPr>
              <a:t>Enslev virker med en ydelse af ?? m</a:t>
            </a:r>
            <a:r>
              <a:rPr lang="da-DK" sz="1200" baseline="30000" dirty="0">
                <a:solidFill>
                  <a:srgbClr val="000000"/>
                </a:solidFill>
              </a:rPr>
              <a:t>3</a:t>
            </a:r>
            <a:r>
              <a:rPr lang="da-DK" sz="1200" dirty="0">
                <a:solidFill>
                  <a:srgbClr val="000000"/>
                </a:solidFill>
              </a:rPr>
              <a:t>/s</a:t>
            </a:r>
          </a:p>
          <a:p>
            <a:pPr defTabSz="514350"/>
            <a:r>
              <a:rPr lang="da-DK" sz="1200" dirty="0">
                <a:solidFill>
                  <a:srgbClr val="000000"/>
                </a:solidFill>
              </a:rPr>
              <a:t>	mellem kote -4.2 og -4.6</a:t>
            </a:r>
          </a:p>
          <a:p>
            <a:pPr defTabSz="514350"/>
            <a:endParaRPr lang="da-DK" sz="1200" dirty="0">
              <a:solidFill>
                <a:srgbClr val="000000"/>
              </a:solidFill>
            </a:endParaRPr>
          </a:p>
          <a:p>
            <a:pPr defTabSz="514350"/>
            <a:r>
              <a:rPr lang="da-DK" sz="1200" dirty="0">
                <a:solidFill>
                  <a:srgbClr val="000000"/>
                </a:solidFill>
              </a:rPr>
              <a:t>Fannerup virker med en ydelse af ?? m</a:t>
            </a:r>
            <a:r>
              <a:rPr lang="da-DK" sz="1200" baseline="30000" dirty="0">
                <a:solidFill>
                  <a:srgbClr val="000000"/>
                </a:solidFill>
              </a:rPr>
              <a:t>3</a:t>
            </a:r>
            <a:r>
              <a:rPr lang="da-DK" sz="1200" dirty="0">
                <a:solidFill>
                  <a:srgbClr val="000000"/>
                </a:solidFill>
              </a:rPr>
              <a:t>/s</a:t>
            </a:r>
          </a:p>
          <a:p>
            <a:pPr defTabSz="514350"/>
            <a:r>
              <a:rPr lang="da-DK" sz="1200" dirty="0">
                <a:solidFill>
                  <a:srgbClr val="000000"/>
                </a:solidFill>
              </a:rPr>
              <a:t>	mellem kote -4.2 og -4.8</a:t>
            </a:r>
          </a:p>
          <a:p>
            <a:pPr defTabSz="514350"/>
            <a:endParaRPr lang="da-DK" sz="1200" dirty="0">
              <a:solidFill>
                <a:srgbClr val="000000"/>
              </a:solidFill>
            </a:endParaRPr>
          </a:p>
          <a:p>
            <a:pPr defTabSz="514350"/>
            <a:r>
              <a:rPr lang="da-DK" sz="1200" dirty="0">
                <a:solidFill>
                  <a:srgbClr val="000000"/>
                </a:solidFill>
              </a:rPr>
              <a:t>Allelev virker med en ydelse af ?? m</a:t>
            </a:r>
            <a:r>
              <a:rPr lang="da-DK" sz="1200" baseline="30000" dirty="0">
                <a:solidFill>
                  <a:srgbClr val="000000"/>
                </a:solidFill>
              </a:rPr>
              <a:t>3</a:t>
            </a:r>
            <a:r>
              <a:rPr lang="da-DK" sz="1200" dirty="0">
                <a:solidFill>
                  <a:srgbClr val="000000"/>
                </a:solidFill>
              </a:rPr>
              <a:t>/s</a:t>
            </a:r>
          </a:p>
          <a:p>
            <a:pPr defTabSz="514350"/>
            <a:r>
              <a:rPr lang="da-DK" sz="1200" dirty="0">
                <a:solidFill>
                  <a:srgbClr val="000000"/>
                </a:solidFill>
              </a:rPr>
              <a:t>	mellem kote -4.8 og -5.1</a:t>
            </a:r>
          </a:p>
          <a:p>
            <a:pPr defTabSz="514350"/>
            <a:endParaRPr lang="da-DK" sz="1200" dirty="0">
              <a:solidFill>
                <a:srgbClr val="000000"/>
              </a:solidFill>
            </a:endParaRPr>
          </a:p>
          <a:p>
            <a:pPr defTabSz="514350"/>
            <a:endParaRPr lang="da-DK" sz="1200" dirty="0">
              <a:solidFill>
                <a:srgbClr val="000000"/>
              </a:solidFill>
            </a:endParaRPr>
          </a:p>
          <a:p>
            <a:pPr defTabSz="514350"/>
            <a:r>
              <a:rPr lang="da-DK" sz="1200" dirty="0">
                <a:solidFill>
                  <a:srgbClr val="000000"/>
                </a:solidFill>
              </a:rPr>
              <a:t>Ydelse?</a:t>
            </a:r>
          </a:p>
          <a:p>
            <a:pPr defTabSz="514350"/>
            <a:endParaRPr lang="da-DK" sz="1200" dirty="0">
              <a:solidFill>
                <a:srgbClr val="000000"/>
              </a:solidFill>
            </a:endParaRPr>
          </a:p>
          <a:p>
            <a:pPr defTabSz="514350"/>
            <a:r>
              <a:rPr lang="da-DK" sz="1200" dirty="0">
                <a:solidFill>
                  <a:srgbClr val="000000"/>
                </a:solidFill>
              </a:rPr>
              <a:t>Målinger foretages af </a:t>
            </a:r>
            <a:r>
              <a:rPr lang="da-DK" sz="1200" dirty="0" err="1">
                <a:solidFill>
                  <a:srgbClr val="000000"/>
                </a:solidFill>
              </a:rPr>
              <a:t>Orbicon</a:t>
            </a:r>
            <a:r>
              <a:rPr lang="da-DK" sz="1200" dirty="0">
                <a:solidFill>
                  <a:srgbClr val="000000"/>
                </a:solidFill>
              </a:rPr>
              <a:t> i øjeblikket</a:t>
            </a:r>
          </a:p>
          <a:p>
            <a:pPr defTabSz="514350"/>
            <a:endParaRPr lang="da-DK" sz="1200" dirty="0">
              <a:solidFill>
                <a:srgbClr val="000000"/>
              </a:solidFill>
            </a:endParaRPr>
          </a:p>
        </p:txBody>
      </p:sp>
      <p:pic>
        <p:nvPicPr>
          <p:cNvPr id="5" name="Picture 2" descr="https://upload.wikimedia.org/wikipedia/commons/thumb/9/9e/Kolindsund%2C_pumpestationen_i_Fannerup.JPG/220px-Kolindsund%2C_pumpestationen_i_Fannerup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6601" y="829472"/>
            <a:ext cx="1891530" cy="10666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558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Enslev pumpestation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E42D6-7B69-400B-B273-CF925FBDB262}" type="datetime1">
              <a:rPr lang="da-DK" altLang="da-DK" smtClean="0">
                <a:solidFill>
                  <a:srgbClr val="000000"/>
                </a:solidFill>
              </a:rPr>
              <a:pPr/>
              <a:t>14-02-2020</a:t>
            </a:fld>
            <a:endParaRPr lang="da-DK" altLang="da-DK">
              <a:solidFill>
                <a:srgbClr val="000000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8DF8-91F4-4216-8857-52BFDBCFA972}" type="slidenum">
              <a:rPr lang="da-DK" altLang="da-DK" smtClean="0">
                <a:solidFill>
                  <a:srgbClr val="000000"/>
                </a:solidFill>
              </a:rPr>
              <a:pPr/>
              <a:t>66</a:t>
            </a:fld>
            <a:endParaRPr lang="da-DK" altLang="da-DK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6035" y="1040369"/>
            <a:ext cx="5029200" cy="386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3"/>
          <a:srcRect l="22071" t="17870" r="27096" b="20039"/>
          <a:stretch/>
        </p:blipFill>
        <p:spPr>
          <a:xfrm>
            <a:off x="3529178" y="2159071"/>
            <a:ext cx="4462298" cy="298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8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E42D6-7B69-400B-B273-CF925FBDB262}" type="datetime1">
              <a:rPr lang="da-DK" altLang="da-DK" smtClean="0">
                <a:solidFill>
                  <a:srgbClr val="000000"/>
                </a:solidFill>
              </a:rPr>
              <a:pPr/>
              <a:t>14-02-2020</a:t>
            </a:fld>
            <a:endParaRPr lang="da-DK" altLang="da-DK">
              <a:solidFill>
                <a:srgbClr val="000000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8DF8-91F4-4216-8857-52BFDBCFA972}" type="slidenum">
              <a:rPr lang="da-DK" altLang="da-DK" smtClean="0">
                <a:solidFill>
                  <a:srgbClr val="000000"/>
                </a:solidFill>
              </a:rPr>
              <a:pPr/>
              <a:t>67</a:t>
            </a:fld>
            <a:endParaRPr lang="da-DK" altLang="da-DK">
              <a:solidFill>
                <a:srgbClr val="000000"/>
              </a:solidFill>
            </a:endParaRPr>
          </a:p>
        </p:txBody>
      </p:sp>
      <p:pic>
        <p:nvPicPr>
          <p:cNvPr id="3074" name="Picture 2" descr="C:\Users\sonne\OneDrive - Geological survey of Denmark and Greenland\Projects\Grenaaens opland\Presentations\image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0405" y="885692"/>
            <a:ext cx="6746152" cy="3554424"/>
          </a:xfrm>
          <a:prstGeom prst="rect">
            <a:avLst/>
          </a:prstGeom>
          <a:noFill/>
        </p:spPr>
      </p:pic>
      <p:sp>
        <p:nvSpPr>
          <p:cNvPr id="7" name="Tekstfelt 6"/>
          <p:cNvSpPr txBox="1"/>
          <p:nvPr/>
        </p:nvSpPr>
        <p:spPr>
          <a:xfrm>
            <a:off x="1294668" y="4873136"/>
            <a:ext cx="10743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da-DK" sz="900" dirty="0">
                <a:solidFill>
                  <a:srgbClr val="000000"/>
                </a:solidFill>
              </a:rPr>
              <a:t>Ole Smith, </a:t>
            </a:r>
            <a:r>
              <a:rPr lang="da-DK" sz="900" dirty="0" err="1">
                <a:solidFill>
                  <a:srgbClr val="000000"/>
                </a:solidFill>
              </a:rPr>
              <a:t>Orbicon</a:t>
            </a:r>
            <a:endParaRPr lang="da-DK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18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Information om både:</a:t>
            </a:r>
          </a:p>
          <a:p>
            <a:pPr marL="514350" lvl="1" indent="-257175">
              <a:buFont typeface="+mj-lt"/>
              <a:buAutoNum type="arabicPeriod"/>
            </a:pPr>
            <a:r>
              <a:rPr lang="da-DK" dirty="0" smtClean="0"/>
              <a:t>Udpumpet vandmængde</a:t>
            </a:r>
          </a:p>
          <a:p>
            <a:pPr marL="514350" lvl="1" indent="-257175">
              <a:buFont typeface="+mj-lt"/>
              <a:buAutoNum type="arabicPeriod"/>
            </a:pPr>
            <a:r>
              <a:rPr lang="da-DK" dirty="0" smtClean="0"/>
              <a:t>Hvor kommer vandet fra (kanal/grundvand)</a:t>
            </a:r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Målinger ved pumpestationer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E42D6-7B69-400B-B273-CF925FBDB262}" type="datetime1">
              <a:rPr lang="da-DK" altLang="da-DK" smtClean="0">
                <a:solidFill>
                  <a:srgbClr val="000000"/>
                </a:solidFill>
              </a:rPr>
              <a:pPr/>
              <a:t>14-02-2020</a:t>
            </a:fld>
            <a:endParaRPr lang="da-DK" altLang="da-DK">
              <a:solidFill>
                <a:srgbClr val="000000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8DF8-91F4-4216-8857-52BFDBCFA972}" type="slidenum">
              <a:rPr lang="da-DK" altLang="da-DK" smtClean="0">
                <a:solidFill>
                  <a:srgbClr val="000000"/>
                </a:solidFill>
              </a:rPr>
              <a:pPr/>
              <a:t>68</a:t>
            </a:fld>
            <a:endParaRPr lang="da-DK" alt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5548DC-914D-4654-B0DF-18A3A0264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8" y="273844"/>
            <a:ext cx="5915025" cy="597694"/>
          </a:xfrm>
        </p:spPr>
        <p:txBody>
          <a:bodyPr>
            <a:normAutofit/>
          </a:bodyPr>
          <a:lstStyle/>
          <a:p>
            <a:pPr algn="ctr"/>
            <a:r>
              <a:rPr lang="da-DK" sz="2700" dirty="0"/>
              <a:t>Pumpedata – </a:t>
            </a:r>
            <a:r>
              <a:rPr lang="da-DK" sz="2700" dirty="0" err="1"/>
              <a:t>Hedeselskabet</a:t>
            </a:r>
            <a:r>
              <a:rPr lang="da-DK" sz="2700" dirty="0"/>
              <a:t> (2001)</a:t>
            </a:r>
            <a:endParaRPr lang="da-DK" sz="2700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="" xmlns:a16="http://schemas.microsoft.com/office/drawing/2014/main" id="{70B10E97-3499-44D1-9519-4E1627CCADE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273195" y="1000124"/>
          <a:ext cx="2864822" cy="2045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="" xmlns:a16="http://schemas.microsoft.com/office/drawing/2014/main" id="{67EA9791-2296-4F8A-8F67-B13E56F4D6D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273195" y="3045960"/>
          <a:ext cx="2864822" cy="1932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="" xmlns:a16="http://schemas.microsoft.com/office/drawing/2014/main" id="{5A1F0B8E-7B6C-4E48-A11C-EC84389F42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 t="26074" b="20148"/>
          <a:stretch/>
        </p:blipFill>
        <p:spPr>
          <a:xfrm>
            <a:off x="4176346" y="1268017"/>
            <a:ext cx="3824654" cy="301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6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Leverancer til EU - status</a:t>
            </a:r>
            <a:endParaRPr lang="da-DK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59031513"/>
              </p:ext>
            </p:extLst>
          </p:nvPr>
        </p:nvGraphicFramePr>
        <p:xfrm>
          <a:off x="1462747" y="843558"/>
          <a:ext cx="6637645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9336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Grundvandsstand</a:t>
            </a:r>
          </a:p>
          <a:p>
            <a:r>
              <a:rPr lang="da-DK" dirty="0" smtClean="0"/>
              <a:t>Vandstand i vandløb</a:t>
            </a:r>
          </a:p>
          <a:p>
            <a:r>
              <a:rPr lang="da-DK" dirty="0" smtClean="0"/>
              <a:t>Vandføring i vandløb</a:t>
            </a:r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Hydrologiske data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E42D6-7B69-400B-B273-CF925FBDB262}" type="datetime1">
              <a:rPr lang="da-DK" altLang="da-DK" smtClean="0">
                <a:solidFill>
                  <a:srgbClr val="000000"/>
                </a:solidFill>
              </a:rPr>
              <a:pPr/>
              <a:t>14-02-2020</a:t>
            </a:fld>
            <a:endParaRPr lang="da-DK" altLang="da-DK">
              <a:solidFill>
                <a:srgbClr val="000000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8DF8-91F4-4216-8857-52BFDBCFA972}" type="slidenum">
              <a:rPr lang="da-DK" altLang="da-DK" smtClean="0">
                <a:solidFill>
                  <a:srgbClr val="000000"/>
                </a:solidFill>
              </a:rPr>
              <a:pPr/>
              <a:t>70</a:t>
            </a:fld>
            <a:endParaRPr lang="da-DK" alt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79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5548DC-914D-4654-B0DF-18A3A0264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2700" dirty="0"/>
              <a:t>Tilgængelige data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="" xmlns:a16="http://schemas.microsoft.com/office/drawing/2014/main" id="{F65390A4-4DBE-40F9-AEE6-9164FCA08EB6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27408" b="21333"/>
          <a:stretch/>
        </p:blipFill>
        <p:spPr>
          <a:xfrm>
            <a:off x="1308011" y="1090136"/>
            <a:ext cx="4970255" cy="3779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EC7D724-F7A7-4FE7-B2B7-C0266137BFF7}"/>
              </a:ext>
            </a:extLst>
          </p:cNvPr>
          <p:cNvSpPr txBox="1"/>
          <p:nvPr/>
        </p:nvSpPr>
        <p:spPr>
          <a:xfrm>
            <a:off x="6278266" y="1090137"/>
            <a:ext cx="1722734" cy="1027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buFont typeface="Wingdings" pitchFamily="2" charset="2"/>
              <a:buChar char="Ø"/>
            </a:pPr>
            <a:r>
              <a:rPr lang="da-DK" sz="1013" dirty="0">
                <a:solidFill>
                  <a:srgbClr val="000000"/>
                </a:solidFill>
              </a:rPr>
              <a:t>Pejledata fra Jupiter og SWECO</a:t>
            </a:r>
          </a:p>
          <a:p>
            <a:pPr defTabSz="514350">
              <a:buFont typeface="Wingdings" pitchFamily="2" charset="2"/>
              <a:buChar char="Ø"/>
            </a:pPr>
            <a:r>
              <a:rPr lang="da-DK" sz="1013" dirty="0">
                <a:solidFill>
                  <a:srgbClr val="000000"/>
                </a:solidFill>
              </a:rPr>
              <a:t>Vandføringsdata</a:t>
            </a:r>
          </a:p>
          <a:p>
            <a:pPr defTabSz="514350">
              <a:buFont typeface="Wingdings" pitchFamily="2" charset="2"/>
              <a:buChar char="Ø"/>
            </a:pPr>
            <a:r>
              <a:rPr lang="da-DK" sz="1013" dirty="0">
                <a:solidFill>
                  <a:srgbClr val="000000"/>
                </a:solidFill>
              </a:rPr>
              <a:t>Vandstandsdata i Midt-, Nord- og </a:t>
            </a:r>
            <a:r>
              <a:rPr lang="da-DK" sz="1013" dirty="0" err="1">
                <a:solidFill>
                  <a:srgbClr val="000000"/>
                </a:solidFill>
              </a:rPr>
              <a:t>Sydkanalen</a:t>
            </a:r>
            <a:endParaRPr lang="da-DK" sz="1013" dirty="0">
              <a:solidFill>
                <a:srgbClr val="000000"/>
              </a:solidFill>
            </a:endParaRPr>
          </a:p>
          <a:p>
            <a:pPr defTabSz="514350">
              <a:buFont typeface="Wingdings" pitchFamily="2" charset="2"/>
              <a:buChar char="Ø"/>
            </a:pPr>
            <a:r>
              <a:rPr lang="da-DK" sz="1013" dirty="0">
                <a:solidFill>
                  <a:srgbClr val="000000"/>
                </a:solidFill>
              </a:rPr>
              <a:t>Pumpedata fra 1996, 1999</a:t>
            </a:r>
          </a:p>
        </p:txBody>
      </p:sp>
    </p:spTree>
    <p:extLst>
      <p:ext uri="{BB962C8B-B14F-4D97-AF65-F5344CB8AC3E}">
        <p14:creationId xmlns:p14="http://schemas.microsoft.com/office/powerpoint/2010/main" val="378023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5548DC-914D-4654-B0DF-18A3A0264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2700" dirty="0"/>
              <a:t>Boringer i Jupiter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="" xmlns:a16="http://schemas.microsoft.com/office/drawing/2014/main" id="{350D5F39-20C8-4648-A6AA-49043D78F9FC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" t="27704" b="21333"/>
          <a:stretch/>
        </p:blipFill>
        <p:spPr>
          <a:xfrm>
            <a:off x="1268719" y="1268017"/>
            <a:ext cx="4716587" cy="35634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8316838-8843-4692-9155-9DC7CA736DAE}"/>
              </a:ext>
            </a:extLst>
          </p:cNvPr>
          <p:cNvSpPr txBox="1"/>
          <p:nvPr/>
        </p:nvSpPr>
        <p:spPr>
          <a:xfrm>
            <a:off x="5985307" y="1268016"/>
            <a:ext cx="2008883" cy="559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da-DK" sz="1013" dirty="0">
                <a:solidFill>
                  <a:srgbClr val="000000"/>
                </a:solidFill>
              </a:rPr>
              <a:t>~950 boringer med pejledata</a:t>
            </a:r>
          </a:p>
          <a:p>
            <a:pPr defTabSz="514350"/>
            <a:r>
              <a:rPr lang="da-DK" sz="1013" dirty="0">
                <a:solidFill>
                  <a:srgbClr val="000000"/>
                </a:solidFill>
              </a:rPr>
              <a:t>Flest med få eller enkelte pejlinger</a:t>
            </a:r>
          </a:p>
          <a:p>
            <a:pPr defTabSz="514350"/>
            <a:r>
              <a:rPr lang="da-DK" sz="1013" dirty="0">
                <a:solidFill>
                  <a:srgbClr val="000000"/>
                </a:solidFill>
              </a:rPr>
              <a:t>Få boringer i Kolindsund</a:t>
            </a:r>
          </a:p>
        </p:txBody>
      </p:sp>
    </p:spTree>
    <p:extLst>
      <p:ext uri="{BB962C8B-B14F-4D97-AF65-F5344CB8AC3E}">
        <p14:creationId xmlns:p14="http://schemas.microsoft.com/office/powerpoint/2010/main" val="265548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5548DC-914D-4654-B0DF-18A3A0264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2700" dirty="0"/>
              <a:t>Boringer i </a:t>
            </a:r>
            <a:r>
              <a:rPr lang="da-DK" sz="2700" dirty="0" err="1"/>
              <a:t>SWECOs</a:t>
            </a:r>
            <a:r>
              <a:rPr lang="da-DK" sz="2700" dirty="0"/>
              <a:t> moniteringsprogram</a:t>
            </a:r>
          </a:p>
        </p:txBody>
      </p:sp>
      <p:pic>
        <p:nvPicPr>
          <p:cNvPr id="5" name="Content Placeholder 8" descr="A picture containing text, map&#10;&#10;Description automatically generated">
            <a:extLst>
              <a:ext uri="{FF2B5EF4-FFF2-40B4-BE49-F238E27FC236}">
                <a16:creationId xmlns="" xmlns:a16="http://schemas.microsoft.com/office/drawing/2014/main" id="{1B18DB82-1514-4E64-930B-D18AEA2CFA68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26691" b="20773"/>
          <a:stretch/>
        </p:blipFill>
        <p:spPr>
          <a:xfrm>
            <a:off x="1268730" y="1101817"/>
            <a:ext cx="4896995" cy="376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5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5548DC-914D-4654-B0DF-18A3A0264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8" y="273845"/>
            <a:ext cx="5915025" cy="683496"/>
          </a:xfrm>
        </p:spPr>
        <p:txBody>
          <a:bodyPr>
            <a:normAutofit/>
          </a:bodyPr>
          <a:lstStyle/>
          <a:p>
            <a:pPr algn="ctr"/>
            <a:r>
              <a:rPr lang="da-DK" sz="2700" dirty="0"/>
              <a:t>Vandføring og vandstandsdata</a:t>
            </a:r>
          </a:p>
        </p:txBody>
      </p:sp>
      <p:pic>
        <p:nvPicPr>
          <p:cNvPr id="4" name="Content Placeholder 4" descr="A picture containing text, map&#10;&#10;Description automatically generated">
            <a:extLst>
              <a:ext uri="{FF2B5EF4-FFF2-40B4-BE49-F238E27FC236}">
                <a16:creationId xmlns="" xmlns:a16="http://schemas.microsoft.com/office/drawing/2014/main" id="{25B4498D-BC42-4C79-B119-F451E1DCC6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" t="26924" b="21007"/>
          <a:stretch/>
        </p:blipFill>
        <p:spPr>
          <a:xfrm>
            <a:off x="1336523" y="814740"/>
            <a:ext cx="3729838" cy="2877452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93BBE9B9-2E6E-4B0C-88AC-9E0DD269A97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36535" y="3907631"/>
          <a:ext cx="5417803" cy="11096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6731">
                  <a:extLst>
                    <a:ext uri="{9D8B030D-6E8A-4147-A177-3AD203B41FA5}">
                      <a16:colId xmlns="" xmlns:a16="http://schemas.microsoft.com/office/drawing/2014/main" val="1272775485"/>
                    </a:ext>
                  </a:extLst>
                </a:gridCol>
                <a:gridCol w="156071">
                  <a:extLst>
                    <a:ext uri="{9D8B030D-6E8A-4147-A177-3AD203B41FA5}">
                      <a16:colId xmlns="" xmlns:a16="http://schemas.microsoft.com/office/drawing/2014/main" val="3688694303"/>
                    </a:ext>
                  </a:extLst>
                </a:gridCol>
                <a:gridCol w="155536">
                  <a:extLst>
                    <a:ext uri="{9D8B030D-6E8A-4147-A177-3AD203B41FA5}">
                      <a16:colId xmlns="" xmlns:a16="http://schemas.microsoft.com/office/drawing/2014/main" val="3510530293"/>
                    </a:ext>
                  </a:extLst>
                </a:gridCol>
                <a:gridCol w="155536">
                  <a:extLst>
                    <a:ext uri="{9D8B030D-6E8A-4147-A177-3AD203B41FA5}">
                      <a16:colId xmlns="" xmlns:a16="http://schemas.microsoft.com/office/drawing/2014/main" val="990296927"/>
                    </a:ext>
                  </a:extLst>
                </a:gridCol>
                <a:gridCol w="155536">
                  <a:extLst>
                    <a:ext uri="{9D8B030D-6E8A-4147-A177-3AD203B41FA5}">
                      <a16:colId xmlns="" xmlns:a16="http://schemas.microsoft.com/office/drawing/2014/main" val="3786189048"/>
                    </a:ext>
                  </a:extLst>
                </a:gridCol>
                <a:gridCol w="155536">
                  <a:extLst>
                    <a:ext uri="{9D8B030D-6E8A-4147-A177-3AD203B41FA5}">
                      <a16:colId xmlns="" xmlns:a16="http://schemas.microsoft.com/office/drawing/2014/main" val="3817341156"/>
                    </a:ext>
                  </a:extLst>
                </a:gridCol>
                <a:gridCol w="155536">
                  <a:extLst>
                    <a:ext uri="{9D8B030D-6E8A-4147-A177-3AD203B41FA5}">
                      <a16:colId xmlns="" xmlns:a16="http://schemas.microsoft.com/office/drawing/2014/main" val="2990242656"/>
                    </a:ext>
                  </a:extLst>
                </a:gridCol>
                <a:gridCol w="155536">
                  <a:extLst>
                    <a:ext uri="{9D8B030D-6E8A-4147-A177-3AD203B41FA5}">
                      <a16:colId xmlns="" xmlns:a16="http://schemas.microsoft.com/office/drawing/2014/main" val="704057663"/>
                    </a:ext>
                  </a:extLst>
                </a:gridCol>
                <a:gridCol w="155536">
                  <a:extLst>
                    <a:ext uri="{9D8B030D-6E8A-4147-A177-3AD203B41FA5}">
                      <a16:colId xmlns="" xmlns:a16="http://schemas.microsoft.com/office/drawing/2014/main" val="9259678"/>
                    </a:ext>
                  </a:extLst>
                </a:gridCol>
                <a:gridCol w="155536">
                  <a:extLst>
                    <a:ext uri="{9D8B030D-6E8A-4147-A177-3AD203B41FA5}">
                      <a16:colId xmlns="" xmlns:a16="http://schemas.microsoft.com/office/drawing/2014/main" val="3894116526"/>
                    </a:ext>
                  </a:extLst>
                </a:gridCol>
                <a:gridCol w="155536">
                  <a:extLst>
                    <a:ext uri="{9D8B030D-6E8A-4147-A177-3AD203B41FA5}">
                      <a16:colId xmlns="" xmlns:a16="http://schemas.microsoft.com/office/drawing/2014/main" val="4218109340"/>
                    </a:ext>
                  </a:extLst>
                </a:gridCol>
                <a:gridCol w="155536">
                  <a:extLst>
                    <a:ext uri="{9D8B030D-6E8A-4147-A177-3AD203B41FA5}">
                      <a16:colId xmlns="" xmlns:a16="http://schemas.microsoft.com/office/drawing/2014/main" val="457740151"/>
                    </a:ext>
                  </a:extLst>
                </a:gridCol>
                <a:gridCol w="155536">
                  <a:extLst>
                    <a:ext uri="{9D8B030D-6E8A-4147-A177-3AD203B41FA5}">
                      <a16:colId xmlns="" xmlns:a16="http://schemas.microsoft.com/office/drawing/2014/main" val="2580383741"/>
                    </a:ext>
                  </a:extLst>
                </a:gridCol>
                <a:gridCol w="155536">
                  <a:extLst>
                    <a:ext uri="{9D8B030D-6E8A-4147-A177-3AD203B41FA5}">
                      <a16:colId xmlns="" xmlns:a16="http://schemas.microsoft.com/office/drawing/2014/main" val="1277690289"/>
                    </a:ext>
                  </a:extLst>
                </a:gridCol>
                <a:gridCol w="155536">
                  <a:extLst>
                    <a:ext uri="{9D8B030D-6E8A-4147-A177-3AD203B41FA5}">
                      <a16:colId xmlns="" xmlns:a16="http://schemas.microsoft.com/office/drawing/2014/main" val="751087200"/>
                    </a:ext>
                  </a:extLst>
                </a:gridCol>
                <a:gridCol w="155536">
                  <a:extLst>
                    <a:ext uri="{9D8B030D-6E8A-4147-A177-3AD203B41FA5}">
                      <a16:colId xmlns="" xmlns:a16="http://schemas.microsoft.com/office/drawing/2014/main" val="2774268841"/>
                    </a:ext>
                  </a:extLst>
                </a:gridCol>
                <a:gridCol w="155536">
                  <a:extLst>
                    <a:ext uri="{9D8B030D-6E8A-4147-A177-3AD203B41FA5}">
                      <a16:colId xmlns="" xmlns:a16="http://schemas.microsoft.com/office/drawing/2014/main" val="2840193769"/>
                    </a:ext>
                  </a:extLst>
                </a:gridCol>
                <a:gridCol w="155536">
                  <a:extLst>
                    <a:ext uri="{9D8B030D-6E8A-4147-A177-3AD203B41FA5}">
                      <a16:colId xmlns="" xmlns:a16="http://schemas.microsoft.com/office/drawing/2014/main" val="2466879770"/>
                    </a:ext>
                  </a:extLst>
                </a:gridCol>
                <a:gridCol w="155536">
                  <a:extLst>
                    <a:ext uri="{9D8B030D-6E8A-4147-A177-3AD203B41FA5}">
                      <a16:colId xmlns="" xmlns:a16="http://schemas.microsoft.com/office/drawing/2014/main" val="1995508370"/>
                    </a:ext>
                  </a:extLst>
                </a:gridCol>
                <a:gridCol w="155536">
                  <a:extLst>
                    <a:ext uri="{9D8B030D-6E8A-4147-A177-3AD203B41FA5}">
                      <a16:colId xmlns="" xmlns:a16="http://schemas.microsoft.com/office/drawing/2014/main" val="621477002"/>
                    </a:ext>
                  </a:extLst>
                </a:gridCol>
                <a:gridCol w="155536">
                  <a:extLst>
                    <a:ext uri="{9D8B030D-6E8A-4147-A177-3AD203B41FA5}">
                      <a16:colId xmlns="" xmlns:a16="http://schemas.microsoft.com/office/drawing/2014/main" val="1408652360"/>
                    </a:ext>
                  </a:extLst>
                </a:gridCol>
                <a:gridCol w="155536">
                  <a:extLst>
                    <a:ext uri="{9D8B030D-6E8A-4147-A177-3AD203B41FA5}">
                      <a16:colId xmlns="" xmlns:a16="http://schemas.microsoft.com/office/drawing/2014/main" val="2009292553"/>
                    </a:ext>
                  </a:extLst>
                </a:gridCol>
                <a:gridCol w="155536">
                  <a:extLst>
                    <a:ext uri="{9D8B030D-6E8A-4147-A177-3AD203B41FA5}">
                      <a16:colId xmlns="" xmlns:a16="http://schemas.microsoft.com/office/drawing/2014/main" val="674144536"/>
                    </a:ext>
                  </a:extLst>
                </a:gridCol>
                <a:gridCol w="155536">
                  <a:extLst>
                    <a:ext uri="{9D8B030D-6E8A-4147-A177-3AD203B41FA5}">
                      <a16:colId xmlns="" xmlns:a16="http://schemas.microsoft.com/office/drawing/2014/main" val="1622694076"/>
                    </a:ext>
                  </a:extLst>
                </a:gridCol>
                <a:gridCol w="155536">
                  <a:extLst>
                    <a:ext uri="{9D8B030D-6E8A-4147-A177-3AD203B41FA5}">
                      <a16:colId xmlns="" xmlns:a16="http://schemas.microsoft.com/office/drawing/2014/main" val="731267265"/>
                    </a:ext>
                  </a:extLst>
                </a:gridCol>
                <a:gridCol w="155536">
                  <a:extLst>
                    <a:ext uri="{9D8B030D-6E8A-4147-A177-3AD203B41FA5}">
                      <a16:colId xmlns="" xmlns:a16="http://schemas.microsoft.com/office/drawing/2014/main" val="2317349375"/>
                    </a:ext>
                  </a:extLst>
                </a:gridCol>
                <a:gridCol w="155536">
                  <a:extLst>
                    <a:ext uri="{9D8B030D-6E8A-4147-A177-3AD203B41FA5}">
                      <a16:colId xmlns="" xmlns:a16="http://schemas.microsoft.com/office/drawing/2014/main" val="77065833"/>
                    </a:ext>
                  </a:extLst>
                </a:gridCol>
                <a:gridCol w="155536">
                  <a:extLst>
                    <a:ext uri="{9D8B030D-6E8A-4147-A177-3AD203B41FA5}">
                      <a16:colId xmlns="" xmlns:a16="http://schemas.microsoft.com/office/drawing/2014/main" val="3653133471"/>
                    </a:ext>
                  </a:extLst>
                </a:gridCol>
                <a:gridCol w="155536">
                  <a:extLst>
                    <a:ext uri="{9D8B030D-6E8A-4147-A177-3AD203B41FA5}">
                      <a16:colId xmlns="" xmlns:a16="http://schemas.microsoft.com/office/drawing/2014/main" val="942503511"/>
                    </a:ext>
                  </a:extLst>
                </a:gridCol>
                <a:gridCol w="155536">
                  <a:extLst>
                    <a:ext uri="{9D8B030D-6E8A-4147-A177-3AD203B41FA5}">
                      <a16:colId xmlns="" xmlns:a16="http://schemas.microsoft.com/office/drawing/2014/main" val="3914899161"/>
                    </a:ext>
                  </a:extLst>
                </a:gridCol>
              </a:tblGrid>
              <a:tr h="1428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Station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90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91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92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93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94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95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96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97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98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99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00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01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02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03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04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05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06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07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08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09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10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11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12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13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14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15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16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17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18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extLst>
                  <a:ext uri="{0D108BD9-81ED-4DB2-BD59-A6C34878D82A}">
                    <a16:rowId xmlns="" xmlns:a16="http://schemas.microsoft.com/office/drawing/2014/main" val="798320486"/>
                  </a:ext>
                </a:extLst>
              </a:tr>
              <a:tr h="1381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Q24000001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92512021"/>
                  </a:ext>
                </a:extLst>
              </a:tr>
              <a:tr h="1381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Q24000002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extLst>
                  <a:ext uri="{0D108BD9-81ED-4DB2-BD59-A6C34878D82A}">
                    <a16:rowId xmlns="" xmlns:a16="http://schemas.microsoft.com/office/drawing/2014/main" val="2683254132"/>
                  </a:ext>
                </a:extLst>
              </a:tr>
              <a:tr h="1381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Q24000003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extLst>
                  <a:ext uri="{0D108BD9-81ED-4DB2-BD59-A6C34878D82A}">
                    <a16:rowId xmlns="" xmlns:a16="http://schemas.microsoft.com/office/drawing/2014/main" val="1670440183"/>
                  </a:ext>
                </a:extLst>
              </a:tr>
              <a:tr h="1381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Q24000004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extLst>
                  <a:ext uri="{0D108BD9-81ED-4DB2-BD59-A6C34878D82A}">
                    <a16:rowId xmlns="" xmlns:a16="http://schemas.microsoft.com/office/drawing/2014/main" val="369847489"/>
                  </a:ext>
                </a:extLst>
              </a:tr>
              <a:tr h="1381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Q24000050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4120880"/>
                  </a:ext>
                </a:extLst>
              </a:tr>
              <a:tr h="1381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Q24000061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58758322"/>
                  </a:ext>
                </a:extLst>
              </a:tr>
              <a:tr h="1381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Q24000241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extLst>
                  <a:ext uri="{0D108BD9-81ED-4DB2-BD59-A6C34878D82A}">
                    <a16:rowId xmlns="" xmlns:a16="http://schemas.microsoft.com/office/drawing/2014/main" val="112226549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2A6F82B5-0A64-44A5-A210-32FACA78D0B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46556" y="1383506"/>
          <a:ext cx="1818626" cy="19597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4219">
                  <a:extLst>
                    <a:ext uri="{9D8B030D-6E8A-4147-A177-3AD203B41FA5}">
                      <a16:colId xmlns="" xmlns:a16="http://schemas.microsoft.com/office/drawing/2014/main" val="3765814746"/>
                    </a:ext>
                  </a:extLst>
                </a:gridCol>
                <a:gridCol w="139379">
                  <a:extLst>
                    <a:ext uri="{9D8B030D-6E8A-4147-A177-3AD203B41FA5}">
                      <a16:colId xmlns="" xmlns:a16="http://schemas.microsoft.com/office/drawing/2014/main" val="2714964368"/>
                    </a:ext>
                  </a:extLst>
                </a:gridCol>
                <a:gridCol w="139379">
                  <a:extLst>
                    <a:ext uri="{9D8B030D-6E8A-4147-A177-3AD203B41FA5}">
                      <a16:colId xmlns="" xmlns:a16="http://schemas.microsoft.com/office/drawing/2014/main" val="351298816"/>
                    </a:ext>
                  </a:extLst>
                </a:gridCol>
                <a:gridCol w="139379">
                  <a:extLst>
                    <a:ext uri="{9D8B030D-6E8A-4147-A177-3AD203B41FA5}">
                      <a16:colId xmlns="" xmlns:a16="http://schemas.microsoft.com/office/drawing/2014/main" val="2866892416"/>
                    </a:ext>
                  </a:extLst>
                </a:gridCol>
                <a:gridCol w="139379">
                  <a:extLst>
                    <a:ext uri="{9D8B030D-6E8A-4147-A177-3AD203B41FA5}">
                      <a16:colId xmlns="" xmlns:a16="http://schemas.microsoft.com/office/drawing/2014/main" val="3476578514"/>
                    </a:ext>
                  </a:extLst>
                </a:gridCol>
                <a:gridCol w="139379">
                  <a:extLst>
                    <a:ext uri="{9D8B030D-6E8A-4147-A177-3AD203B41FA5}">
                      <a16:colId xmlns="" xmlns:a16="http://schemas.microsoft.com/office/drawing/2014/main" val="2151232952"/>
                    </a:ext>
                  </a:extLst>
                </a:gridCol>
                <a:gridCol w="139379">
                  <a:extLst>
                    <a:ext uri="{9D8B030D-6E8A-4147-A177-3AD203B41FA5}">
                      <a16:colId xmlns="" xmlns:a16="http://schemas.microsoft.com/office/drawing/2014/main" val="640046192"/>
                    </a:ext>
                  </a:extLst>
                </a:gridCol>
                <a:gridCol w="139379">
                  <a:extLst>
                    <a:ext uri="{9D8B030D-6E8A-4147-A177-3AD203B41FA5}">
                      <a16:colId xmlns="" xmlns:a16="http://schemas.microsoft.com/office/drawing/2014/main" val="1143598644"/>
                    </a:ext>
                  </a:extLst>
                </a:gridCol>
                <a:gridCol w="139379">
                  <a:extLst>
                    <a:ext uri="{9D8B030D-6E8A-4147-A177-3AD203B41FA5}">
                      <a16:colId xmlns="" xmlns:a16="http://schemas.microsoft.com/office/drawing/2014/main" val="3854909530"/>
                    </a:ext>
                  </a:extLst>
                </a:gridCol>
                <a:gridCol w="139379">
                  <a:extLst>
                    <a:ext uri="{9D8B030D-6E8A-4147-A177-3AD203B41FA5}">
                      <a16:colId xmlns="" xmlns:a16="http://schemas.microsoft.com/office/drawing/2014/main" val="3718255092"/>
                    </a:ext>
                  </a:extLst>
                </a:gridCol>
              </a:tblGrid>
              <a:tr h="1665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Station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10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11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12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13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14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15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16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17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18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extLst>
                  <a:ext uri="{0D108BD9-81ED-4DB2-BD59-A6C34878D82A}">
                    <a16:rowId xmlns="" xmlns:a16="http://schemas.microsoft.com/office/drawing/2014/main" val="840644515"/>
                  </a:ext>
                </a:extLst>
              </a:tr>
              <a:tr h="1610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Q24.19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66861601"/>
                  </a:ext>
                </a:extLst>
              </a:tr>
              <a:tr h="1610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Q24.20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7407746"/>
                  </a:ext>
                </a:extLst>
              </a:tr>
              <a:tr h="1610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Q24.21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1571447"/>
                  </a:ext>
                </a:extLst>
              </a:tr>
              <a:tr h="1610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B18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55595877"/>
                  </a:ext>
                </a:extLst>
              </a:tr>
              <a:tr h="1610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B19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07566293"/>
                  </a:ext>
                </a:extLst>
              </a:tr>
              <a:tr h="1610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B20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8862010"/>
                  </a:ext>
                </a:extLst>
              </a:tr>
              <a:tr h="1610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B21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0149910"/>
                  </a:ext>
                </a:extLst>
              </a:tr>
              <a:tr h="1665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B22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34258906"/>
                  </a:ext>
                </a:extLst>
              </a:tr>
              <a:tr h="1665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B23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23750352"/>
                  </a:ext>
                </a:extLst>
              </a:tr>
              <a:tr h="1665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B24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24464125"/>
                  </a:ext>
                </a:extLst>
              </a:tr>
              <a:tr h="1665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B28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001" marR="10001" marT="0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45602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0A89E19-31D8-4A1C-8008-38EEDE65B999}"/>
              </a:ext>
            </a:extLst>
          </p:cNvPr>
          <p:cNvSpPr txBox="1"/>
          <p:nvPr/>
        </p:nvSpPr>
        <p:spPr>
          <a:xfrm>
            <a:off x="6854338" y="1011435"/>
            <a:ext cx="75373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da-DK" sz="1013" dirty="0">
                <a:solidFill>
                  <a:srgbClr val="000000"/>
                </a:solidFill>
              </a:rPr>
              <a:t>Vandstand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F10CE84-C546-43E8-9D6C-0BCAE89E6427}"/>
              </a:ext>
            </a:extLst>
          </p:cNvPr>
          <p:cNvSpPr txBox="1"/>
          <p:nvPr/>
        </p:nvSpPr>
        <p:spPr>
          <a:xfrm>
            <a:off x="1436535" y="3682570"/>
            <a:ext cx="77296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da-DK" sz="1013" dirty="0">
                <a:solidFill>
                  <a:srgbClr val="000000"/>
                </a:solidFill>
              </a:rPr>
              <a:t>Vandføring</a:t>
            </a:r>
          </a:p>
        </p:txBody>
      </p:sp>
    </p:spTree>
    <p:extLst>
      <p:ext uri="{BB962C8B-B14F-4D97-AF65-F5344CB8AC3E}">
        <p14:creationId xmlns:p14="http://schemas.microsoft.com/office/powerpoint/2010/main" val="339850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 err="1"/>
              <a:t>Umættet</a:t>
            </a:r>
            <a:r>
              <a:rPr lang="en-GB" sz="1800" dirty="0"/>
              <a:t> zone</a:t>
            </a:r>
          </a:p>
          <a:p>
            <a:pPr lvl="1"/>
            <a:r>
              <a:rPr lang="en-GB" sz="1800" dirty="0" err="1"/>
              <a:t>Vandindhold</a:t>
            </a:r>
            <a:r>
              <a:rPr lang="en-GB" sz="1800" dirty="0"/>
              <a:t> </a:t>
            </a:r>
            <a:r>
              <a:rPr lang="en-GB" sz="1800" dirty="0" err="1"/>
              <a:t>i</a:t>
            </a:r>
            <a:r>
              <a:rPr lang="en-GB" sz="1800" dirty="0"/>
              <a:t> </a:t>
            </a:r>
            <a:r>
              <a:rPr lang="en-GB" sz="1800" dirty="0" err="1"/>
              <a:t>rodzonen</a:t>
            </a:r>
            <a:endParaRPr lang="en-GB" sz="1800" dirty="0"/>
          </a:p>
          <a:p>
            <a:r>
              <a:rPr lang="en-GB" sz="1800" dirty="0" err="1"/>
              <a:t>Grundvand</a:t>
            </a:r>
            <a:endParaRPr lang="en-GB" sz="1800" dirty="0"/>
          </a:p>
          <a:p>
            <a:pPr lvl="1"/>
            <a:r>
              <a:rPr lang="en-GB" sz="1800" dirty="0" err="1"/>
              <a:t>D</a:t>
            </a:r>
            <a:r>
              <a:rPr lang="en-GB" sz="1800" dirty="0" err="1"/>
              <a:t>ybde</a:t>
            </a:r>
            <a:r>
              <a:rPr lang="en-GB" sz="1800" dirty="0"/>
              <a:t> </a:t>
            </a:r>
            <a:r>
              <a:rPr lang="en-GB" sz="1800" dirty="0" err="1"/>
              <a:t>til</a:t>
            </a:r>
            <a:r>
              <a:rPr lang="en-GB" sz="1800" dirty="0"/>
              <a:t> </a:t>
            </a:r>
            <a:r>
              <a:rPr lang="en-GB" sz="1800" dirty="0" err="1"/>
              <a:t>grundvandsspejl</a:t>
            </a:r>
            <a:endParaRPr lang="en-GB" sz="1800" dirty="0"/>
          </a:p>
          <a:p>
            <a:r>
              <a:rPr lang="en-GB" sz="1800" dirty="0" err="1"/>
              <a:t>Vandløb</a:t>
            </a:r>
            <a:endParaRPr lang="en-GB" sz="1800" dirty="0"/>
          </a:p>
          <a:p>
            <a:pPr lvl="1"/>
            <a:r>
              <a:rPr lang="en-GB" sz="1800" dirty="0" err="1"/>
              <a:t>Vandføring</a:t>
            </a:r>
            <a:endParaRPr lang="en-GB" sz="1800" dirty="0"/>
          </a:p>
          <a:p>
            <a:pPr lvl="1"/>
            <a:r>
              <a:rPr lang="en-GB" sz="1800" dirty="0" err="1"/>
              <a:t>Vandstand</a:t>
            </a:r>
            <a:endParaRPr lang="en-GB" sz="1800" dirty="0"/>
          </a:p>
          <a:p>
            <a:r>
              <a:rPr lang="en-GB" sz="1800" dirty="0" err="1"/>
              <a:t>Vandbalancer</a:t>
            </a:r>
            <a:endParaRPr lang="en-GB" sz="1800" dirty="0"/>
          </a:p>
          <a:p>
            <a:pPr lvl="1"/>
            <a:endParaRPr lang="en-GB" sz="1800" dirty="0"/>
          </a:p>
          <a:p>
            <a:pPr lvl="1"/>
            <a:endParaRPr lang="en-GB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5900" y="557213"/>
            <a:ext cx="6172200" cy="584597"/>
          </a:xfrm>
        </p:spPr>
        <p:txBody>
          <a:bodyPr/>
          <a:lstStyle/>
          <a:p>
            <a:r>
              <a:rPr lang="en-GB" dirty="0" err="1" smtClean="0"/>
              <a:t>Resultater</a:t>
            </a:r>
            <a:endParaRPr lang="en-GB" dirty="0"/>
          </a:p>
        </p:txBody>
      </p:sp>
      <p:sp>
        <p:nvSpPr>
          <p:cNvPr id="4" name="Tekstboks 8"/>
          <p:cNvSpPr txBox="1"/>
          <p:nvPr/>
        </p:nvSpPr>
        <p:spPr>
          <a:xfrm>
            <a:off x="3976163" y="22868"/>
            <a:ext cx="72808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da-DK" sz="1013" dirty="0">
                <a:solidFill>
                  <a:srgbClr val="FFFFFF"/>
                </a:solidFill>
              </a:rPr>
              <a:t>Resultater</a:t>
            </a:r>
          </a:p>
        </p:txBody>
      </p:sp>
    </p:spTree>
    <p:extLst>
      <p:ext uri="{BB962C8B-B14F-4D97-AF65-F5344CB8AC3E}">
        <p14:creationId xmlns:p14="http://schemas.microsoft.com/office/powerpoint/2010/main" val="3705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Vandbalancer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E42D6-7B69-400B-B273-CF925FBDB262}" type="datetime1">
              <a:rPr lang="da-DK" altLang="da-DK" smtClean="0">
                <a:solidFill>
                  <a:srgbClr val="000000"/>
                </a:solidFill>
              </a:rPr>
              <a:pPr/>
              <a:t>14-02-2020</a:t>
            </a:fld>
            <a:endParaRPr lang="da-DK" altLang="da-DK">
              <a:solidFill>
                <a:srgbClr val="000000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8DF8-91F4-4216-8857-52BFDBCFA972}" type="slidenum">
              <a:rPr lang="da-DK" altLang="da-DK" smtClean="0">
                <a:solidFill>
                  <a:srgbClr val="000000"/>
                </a:solidFill>
              </a:rPr>
              <a:pPr/>
              <a:t>76</a:t>
            </a:fld>
            <a:endParaRPr lang="da-DK" alt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7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Tværsnit gennem kanal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Vandbalance for drænet område (eks. </a:t>
            </a:r>
            <a:r>
              <a:rPr lang="da-DK" dirty="0"/>
              <a:t>k</a:t>
            </a:r>
            <a:r>
              <a:rPr lang="da-DK" dirty="0" smtClean="0"/>
              <a:t>analer)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342" y="1843148"/>
            <a:ext cx="4496531" cy="2327388"/>
          </a:xfrm>
          <a:prstGeom prst="rect">
            <a:avLst/>
          </a:prstGeom>
          <a:noFill/>
          <a:ln>
            <a:noFill/>
          </a:ln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143001" y="-112563"/>
            <a:ext cx="138564" cy="22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514350"/>
            <a:endParaRPr lang="da-DK" sz="1013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143001" y="-112563"/>
            <a:ext cx="138564" cy="22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514350"/>
            <a:endParaRPr lang="da-DK" sz="1013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143001" y="-112563"/>
            <a:ext cx="138564" cy="22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514350"/>
            <a:endParaRPr lang="da-DK" sz="1013">
              <a:solidFill>
                <a:srgbClr val="000000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94892" y="4440117"/>
            <a:ext cx="1867481" cy="211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445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614488" y="273845"/>
            <a:ext cx="5915025" cy="710130"/>
          </a:xfrm>
        </p:spPr>
        <p:txBody>
          <a:bodyPr/>
          <a:lstStyle/>
          <a:p>
            <a:r>
              <a:rPr lang="da-DK" dirty="0" smtClean="0"/>
              <a:t>Vandbalance Kolindsund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E42D6-7B69-400B-B273-CF925FBDB262}" type="datetime1">
              <a:rPr lang="da-DK" altLang="da-DK" smtClean="0">
                <a:solidFill>
                  <a:srgbClr val="000000"/>
                </a:solidFill>
              </a:rPr>
              <a:pPr/>
              <a:t>14-02-2020</a:t>
            </a:fld>
            <a:endParaRPr lang="da-DK" altLang="da-DK">
              <a:solidFill>
                <a:srgbClr val="000000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8DF8-91F4-4216-8857-52BFDBCFA972}" type="slidenum">
              <a:rPr lang="da-DK" altLang="da-DK" smtClean="0">
                <a:solidFill>
                  <a:srgbClr val="000000"/>
                </a:solidFill>
              </a:rPr>
              <a:pPr/>
              <a:t>78</a:t>
            </a:fld>
            <a:endParaRPr lang="da-DK" altLang="da-DK">
              <a:solidFill>
                <a:srgbClr val="000000"/>
              </a:solidFill>
            </a:endParaRPr>
          </a:p>
        </p:txBody>
      </p:sp>
      <p:graphicFrame>
        <p:nvGraphicFramePr>
          <p:cNvPr id="7" name="Diagram 6"/>
          <p:cNvGraphicFramePr>
            <a:graphicFrameLocks/>
          </p:cNvGraphicFramePr>
          <p:nvPr/>
        </p:nvGraphicFramePr>
        <p:xfrm>
          <a:off x="2193624" y="1113855"/>
          <a:ext cx="4572000" cy="3700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ktangel 7"/>
          <p:cNvSpPr/>
          <p:nvPr/>
        </p:nvSpPr>
        <p:spPr>
          <a:xfrm>
            <a:off x="6898822" y="1722665"/>
            <a:ext cx="195943" cy="146957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da-DK" sz="1013">
              <a:solidFill>
                <a:srgbClr val="FFFFFF"/>
              </a:solidFill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6898822" y="1983922"/>
            <a:ext cx="195943" cy="14695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endParaRPr lang="da-DK" sz="1013">
              <a:solidFill>
                <a:srgbClr val="FFFFFF"/>
              </a:solidFill>
            </a:endParaRPr>
          </a:p>
        </p:txBody>
      </p:sp>
      <p:sp>
        <p:nvSpPr>
          <p:cNvPr id="10" name="Tekstboks 9"/>
          <p:cNvSpPr txBox="1"/>
          <p:nvPr/>
        </p:nvSpPr>
        <p:spPr>
          <a:xfrm>
            <a:off x="7112799" y="1947726"/>
            <a:ext cx="35458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da-DK" sz="1013" dirty="0">
                <a:solidFill>
                  <a:srgbClr val="000000"/>
                </a:solidFill>
              </a:rPr>
              <a:t>Ind</a:t>
            </a:r>
          </a:p>
        </p:txBody>
      </p:sp>
      <p:sp>
        <p:nvSpPr>
          <p:cNvPr id="11" name="Tekstboks 10"/>
          <p:cNvSpPr txBox="1"/>
          <p:nvPr/>
        </p:nvSpPr>
        <p:spPr>
          <a:xfrm>
            <a:off x="7112799" y="1685383"/>
            <a:ext cx="33695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da-DK" sz="1013" dirty="0">
                <a:solidFill>
                  <a:srgbClr val="000000"/>
                </a:solidFill>
              </a:rPr>
              <a:t>Ud</a:t>
            </a:r>
          </a:p>
        </p:txBody>
      </p:sp>
    </p:spTree>
    <p:extLst>
      <p:ext uri="{BB962C8B-B14F-4D97-AF65-F5344CB8AC3E}">
        <p14:creationId xmlns:p14="http://schemas.microsoft.com/office/powerpoint/2010/main" val="247788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5548DC-914D-4654-B0DF-18A3A0264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2700" dirty="0"/>
              <a:t>Vandbalance – Kolindsund 1996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B1C4254-69D8-4B00-868A-30A90636A0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45" b="8967"/>
          <a:stretch/>
        </p:blipFill>
        <p:spPr>
          <a:xfrm>
            <a:off x="4023718" y="1493078"/>
            <a:ext cx="3864769" cy="307161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52CCF27-4E54-4D6E-87C9-4DC6D7052EEE}"/>
              </a:ext>
            </a:extLst>
          </p:cNvPr>
          <p:cNvSpPr txBox="1"/>
          <p:nvPr/>
        </p:nvSpPr>
        <p:spPr>
          <a:xfrm>
            <a:off x="1614487" y="1268016"/>
            <a:ext cx="143981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da-DK" sz="1013" dirty="0" err="1">
                <a:solidFill>
                  <a:srgbClr val="000000"/>
                </a:solidFill>
              </a:rPr>
              <a:t>Hedeselskabets</a:t>
            </a:r>
            <a:r>
              <a:rPr lang="da-DK" sz="1013" dirty="0">
                <a:solidFill>
                  <a:srgbClr val="000000"/>
                </a:solidFill>
              </a:rPr>
              <a:t> rapport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="" xmlns:a16="http://schemas.microsoft.com/office/drawing/2014/main" id="{93F2948D-2D40-4A5E-B7E3-8FFE8F785A4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75733" y="1626842"/>
          <a:ext cx="2403872" cy="146315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01936">
                  <a:extLst>
                    <a:ext uri="{9D8B030D-6E8A-4147-A177-3AD203B41FA5}">
                      <a16:colId xmlns="" xmlns:a16="http://schemas.microsoft.com/office/drawing/2014/main" val="2055803189"/>
                    </a:ext>
                  </a:extLst>
                </a:gridCol>
                <a:gridCol w="1201936">
                  <a:extLst>
                    <a:ext uri="{9D8B030D-6E8A-4147-A177-3AD203B41FA5}">
                      <a16:colId xmlns="" xmlns:a16="http://schemas.microsoft.com/office/drawing/2014/main" val="4156751986"/>
                    </a:ext>
                  </a:extLst>
                </a:gridCol>
              </a:tblGrid>
              <a:tr h="350639"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800" dirty="0"/>
                        <a:t>mm/år</a:t>
                      </a:r>
                    </a:p>
                  </a:txBody>
                  <a:tcPr marL="51435" marR="51435" marT="34290" marB="34290"/>
                </a:tc>
                <a:extLst>
                  <a:ext uri="{0D108BD9-81ED-4DB2-BD59-A6C34878D82A}">
                    <a16:rowId xmlns="" xmlns:a16="http://schemas.microsoft.com/office/drawing/2014/main" val="132054022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a-DK" sz="800" dirty="0"/>
                        <a:t>Nedbør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800" dirty="0"/>
                        <a:t>489</a:t>
                      </a:r>
                    </a:p>
                  </a:txBody>
                  <a:tcPr marL="51435" marR="51435" marT="34290" marB="34290"/>
                </a:tc>
                <a:extLst>
                  <a:ext uri="{0D108BD9-81ED-4DB2-BD59-A6C34878D82A}">
                    <a16:rowId xmlns="" xmlns:a16="http://schemas.microsoft.com/office/drawing/2014/main" val="385894057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a-DK" sz="800" dirty="0"/>
                        <a:t>Fordampning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800" dirty="0"/>
                        <a:t>508</a:t>
                      </a:r>
                    </a:p>
                  </a:txBody>
                  <a:tcPr marL="51435" marR="51435" marT="34290" marB="34290"/>
                </a:tc>
                <a:extLst>
                  <a:ext uri="{0D108BD9-81ED-4DB2-BD59-A6C34878D82A}">
                    <a16:rowId xmlns="" xmlns:a16="http://schemas.microsoft.com/office/drawing/2014/main" val="389380161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a-DK" sz="800" dirty="0"/>
                        <a:t>Indstrømning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800" dirty="0"/>
                        <a:t>1995</a:t>
                      </a:r>
                    </a:p>
                  </a:txBody>
                  <a:tcPr marL="51435" marR="51435" marT="34290" marB="34290"/>
                </a:tc>
                <a:extLst>
                  <a:ext uri="{0D108BD9-81ED-4DB2-BD59-A6C34878D82A}">
                    <a16:rowId xmlns="" xmlns:a16="http://schemas.microsoft.com/office/drawing/2014/main" val="143091723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a-DK" sz="800" dirty="0"/>
                        <a:t>Udpumpning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800" dirty="0"/>
                        <a:t>1976</a:t>
                      </a:r>
                    </a:p>
                  </a:txBody>
                  <a:tcPr marL="51435" marR="51435" marT="34290" marB="34290"/>
                </a:tc>
                <a:extLst>
                  <a:ext uri="{0D108BD9-81ED-4DB2-BD59-A6C34878D82A}">
                    <a16:rowId xmlns="" xmlns:a16="http://schemas.microsoft.com/office/drawing/2014/main" val="414434056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80E6D78-6838-4AB8-B7C1-50BEAEBF6D7A}"/>
              </a:ext>
            </a:extLst>
          </p:cNvPr>
          <p:cNvSpPr txBox="1"/>
          <p:nvPr/>
        </p:nvSpPr>
        <p:spPr>
          <a:xfrm flipH="1">
            <a:off x="1431251" y="3352025"/>
            <a:ext cx="2378155" cy="1287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da-DK" sz="1013" dirty="0">
                <a:solidFill>
                  <a:srgbClr val="000000"/>
                </a:solidFill>
              </a:rPr>
              <a:t>I + N = F + A</a:t>
            </a:r>
            <a:r>
              <a:rPr lang="da-DK" sz="1013" baseline="-25000" dirty="0">
                <a:solidFill>
                  <a:srgbClr val="000000"/>
                </a:solidFill>
              </a:rPr>
              <a:t>0</a:t>
            </a:r>
          </a:p>
          <a:p>
            <a:pPr defTabSz="514350"/>
            <a:endParaRPr lang="da-DK" sz="1013" baseline="-25000" dirty="0">
              <a:solidFill>
                <a:srgbClr val="000000"/>
              </a:solidFill>
            </a:endParaRPr>
          </a:p>
          <a:p>
            <a:pPr defTabSz="514350"/>
            <a:r>
              <a:rPr lang="da-DK" sz="1013" dirty="0">
                <a:solidFill>
                  <a:srgbClr val="000000"/>
                </a:solidFill>
              </a:rPr>
              <a:t>A</a:t>
            </a:r>
            <a:r>
              <a:rPr lang="da-DK" sz="1013" baseline="-25000" dirty="0">
                <a:solidFill>
                  <a:srgbClr val="000000"/>
                </a:solidFill>
              </a:rPr>
              <a:t>0 </a:t>
            </a:r>
            <a:r>
              <a:rPr lang="da-DK" sz="1013" dirty="0">
                <a:solidFill>
                  <a:srgbClr val="000000"/>
                </a:solidFill>
              </a:rPr>
              <a:t>er udpumpningen fra Kolindsund</a:t>
            </a:r>
          </a:p>
          <a:p>
            <a:pPr defTabSz="514350"/>
            <a:r>
              <a:rPr lang="da-DK" sz="1013" dirty="0">
                <a:solidFill>
                  <a:srgbClr val="000000"/>
                </a:solidFill>
              </a:rPr>
              <a:t>F  er fordampningen</a:t>
            </a:r>
          </a:p>
          <a:p>
            <a:pPr defTabSz="514350"/>
            <a:r>
              <a:rPr lang="da-DK" sz="1013" dirty="0">
                <a:solidFill>
                  <a:srgbClr val="000000"/>
                </a:solidFill>
              </a:rPr>
              <a:t>N er nedbør </a:t>
            </a:r>
          </a:p>
          <a:p>
            <a:pPr defTabSz="514350"/>
            <a:r>
              <a:rPr lang="da-DK" sz="1013" dirty="0">
                <a:solidFill>
                  <a:srgbClr val="000000"/>
                </a:solidFill>
              </a:rPr>
              <a:t>I er grundvandstilstrømningen/ underjordisk tilstrømning  </a:t>
            </a:r>
          </a:p>
          <a:p>
            <a:pPr defTabSz="514350"/>
            <a:endParaRPr lang="da-DK" sz="1013" dirty="0">
              <a:solidFill>
                <a:srgbClr val="000000"/>
              </a:solidFill>
            </a:endParaRPr>
          </a:p>
        </p:txBody>
      </p:sp>
      <p:sp>
        <p:nvSpPr>
          <p:cNvPr id="3" name="Tekstfelt 2"/>
          <p:cNvSpPr txBox="1"/>
          <p:nvPr/>
        </p:nvSpPr>
        <p:spPr>
          <a:xfrm>
            <a:off x="4670914" y="4797304"/>
            <a:ext cx="1566070" cy="27699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defTabSz="514350"/>
            <a:r>
              <a:rPr lang="da-DK" sz="1200" b="1" dirty="0">
                <a:solidFill>
                  <a:srgbClr val="000000"/>
                </a:solidFill>
              </a:rPr>
              <a:t>OBS: Foreløbig model</a:t>
            </a:r>
          </a:p>
        </p:txBody>
      </p:sp>
    </p:spTree>
    <p:extLst>
      <p:ext uri="{BB962C8B-B14F-4D97-AF65-F5344CB8AC3E}">
        <p14:creationId xmlns:p14="http://schemas.microsoft.com/office/powerpoint/2010/main" val="110995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66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5548DC-914D-4654-B0DF-18A3A0264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2700" dirty="0"/>
              <a:t>Vandbalance – Kolindsund 1999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52CCF27-4E54-4D6E-87C9-4DC6D7052EEE}"/>
              </a:ext>
            </a:extLst>
          </p:cNvPr>
          <p:cNvSpPr txBox="1"/>
          <p:nvPr/>
        </p:nvSpPr>
        <p:spPr>
          <a:xfrm>
            <a:off x="1614487" y="1268016"/>
            <a:ext cx="143981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da-DK" sz="1013" dirty="0" err="1">
                <a:solidFill>
                  <a:srgbClr val="000000"/>
                </a:solidFill>
              </a:rPr>
              <a:t>Hedeselskabets</a:t>
            </a:r>
            <a:r>
              <a:rPr lang="da-DK" sz="1013" dirty="0">
                <a:solidFill>
                  <a:srgbClr val="000000"/>
                </a:solidFill>
              </a:rPr>
              <a:t> rapport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="" xmlns:a16="http://schemas.microsoft.com/office/drawing/2014/main" id="{93F2948D-2D40-4A5E-B7E3-8FFE8F785A4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75733" y="1626842"/>
          <a:ext cx="2403872" cy="146315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01936">
                  <a:extLst>
                    <a:ext uri="{9D8B030D-6E8A-4147-A177-3AD203B41FA5}">
                      <a16:colId xmlns="" xmlns:a16="http://schemas.microsoft.com/office/drawing/2014/main" val="2055803189"/>
                    </a:ext>
                  </a:extLst>
                </a:gridCol>
                <a:gridCol w="1201936">
                  <a:extLst>
                    <a:ext uri="{9D8B030D-6E8A-4147-A177-3AD203B41FA5}">
                      <a16:colId xmlns="" xmlns:a16="http://schemas.microsoft.com/office/drawing/2014/main" val="4156751986"/>
                    </a:ext>
                  </a:extLst>
                </a:gridCol>
              </a:tblGrid>
              <a:tr h="350639">
                <a:tc>
                  <a:txBody>
                    <a:bodyPr/>
                    <a:lstStyle/>
                    <a:p>
                      <a:endParaRPr lang="da-DK" sz="800" dirty="0"/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800" dirty="0"/>
                        <a:t>mm/år</a:t>
                      </a:r>
                    </a:p>
                  </a:txBody>
                  <a:tcPr marL="51435" marR="51435" marT="34290" marB="34290"/>
                </a:tc>
                <a:extLst>
                  <a:ext uri="{0D108BD9-81ED-4DB2-BD59-A6C34878D82A}">
                    <a16:rowId xmlns="" xmlns:a16="http://schemas.microsoft.com/office/drawing/2014/main" val="132054022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a-DK" sz="800" dirty="0"/>
                        <a:t>Nedbør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800" dirty="0"/>
                        <a:t>858</a:t>
                      </a:r>
                    </a:p>
                  </a:txBody>
                  <a:tcPr marL="51435" marR="51435" marT="34290" marB="34290"/>
                </a:tc>
                <a:extLst>
                  <a:ext uri="{0D108BD9-81ED-4DB2-BD59-A6C34878D82A}">
                    <a16:rowId xmlns="" xmlns:a16="http://schemas.microsoft.com/office/drawing/2014/main" val="385894057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a-DK" sz="800" dirty="0"/>
                        <a:t>Fordampning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800" dirty="0"/>
                        <a:t>551</a:t>
                      </a:r>
                    </a:p>
                  </a:txBody>
                  <a:tcPr marL="51435" marR="51435" marT="34290" marB="34290"/>
                </a:tc>
                <a:extLst>
                  <a:ext uri="{0D108BD9-81ED-4DB2-BD59-A6C34878D82A}">
                    <a16:rowId xmlns="" xmlns:a16="http://schemas.microsoft.com/office/drawing/2014/main" val="389380161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a-DK" sz="800" dirty="0"/>
                        <a:t>Indstrømning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800" dirty="0"/>
                        <a:t>2676</a:t>
                      </a:r>
                    </a:p>
                  </a:txBody>
                  <a:tcPr marL="51435" marR="51435" marT="34290" marB="34290"/>
                </a:tc>
                <a:extLst>
                  <a:ext uri="{0D108BD9-81ED-4DB2-BD59-A6C34878D82A}">
                    <a16:rowId xmlns="" xmlns:a16="http://schemas.microsoft.com/office/drawing/2014/main" val="143091723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a-DK" sz="800" dirty="0"/>
                        <a:t>Udpumpning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800" dirty="0"/>
                        <a:t>2983</a:t>
                      </a:r>
                    </a:p>
                  </a:txBody>
                  <a:tcPr marL="51435" marR="51435" marT="34290" marB="34290"/>
                </a:tc>
                <a:extLst>
                  <a:ext uri="{0D108BD9-81ED-4DB2-BD59-A6C34878D82A}">
                    <a16:rowId xmlns="" xmlns:a16="http://schemas.microsoft.com/office/drawing/2014/main" val="414434056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80E6D78-6838-4AB8-B7C1-50BEAEBF6D7A}"/>
              </a:ext>
            </a:extLst>
          </p:cNvPr>
          <p:cNvSpPr txBox="1"/>
          <p:nvPr/>
        </p:nvSpPr>
        <p:spPr>
          <a:xfrm flipH="1">
            <a:off x="1431251" y="3352025"/>
            <a:ext cx="2378155" cy="1287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da-DK" sz="1013" dirty="0">
                <a:solidFill>
                  <a:srgbClr val="000000"/>
                </a:solidFill>
              </a:rPr>
              <a:t>I + N = F + A</a:t>
            </a:r>
            <a:r>
              <a:rPr lang="da-DK" sz="1013" baseline="-25000" dirty="0">
                <a:solidFill>
                  <a:srgbClr val="000000"/>
                </a:solidFill>
              </a:rPr>
              <a:t>0</a:t>
            </a:r>
          </a:p>
          <a:p>
            <a:pPr defTabSz="514350"/>
            <a:endParaRPr lang="da-DK" sz="1013" baseline="-25000" dirty="0">
              <a:solidFill>
                <a:srgbClr val="000000"/>
              </a:solidFill>
            </a:endParaRPr>
          </a:p>
          <a:p>
            <a:pPr defTabSz="514350"/>
            <a:r>
              <a:rPr lang="da-DK" sz="1013" dirty="0">
                <a:solidFill>
                  <a:srgbClr val="000000"/>
                </a:solidFill>
              </a:rPr>
              <a:t>A</a:t>
            </a:r>
            <a:r>
              <a:rPr lang="da-DK" sz="1013" baseline="-25000" dirty="0">
                <a:solidFill>
                  <a:srgbClr val="000000"/>
                </a:solidFill>
              </a:rPr>
              <a:t>0 </a:t>
            </a:r>
            <a:r>
              <a:rPr lang="da-DK" sz="1013" dirty="0">
                <a:solidFill>
                  <a:srgbClr val="000000"/>
                </a:solidFill>
              </a:rPr>
              <a:t>er udpumpningen fra Kolindsund</a:t>
            </a:r>
          </a:p>
          <a:p>
            <a:pPr defTabSz="514350"/>
            <a:r>
              <a:rPr lang="da-DK" sz="1013" dirty="0">
                <a:solidFill>
                  <a:srgbClr val="000000"/>
                </a:solidFill>
              </a:rPr>
              <a:t>F  er fordampningen</a:t>
            </a:r>
          </a:p>
          <a:p>
            <a:pPr defTabSz="514350"/>
            <a:r>
              <a:rPr lang="da-DK" sz="1013" dirty="0">
                <a:solidFill>
                  <a:srgbClr val="000000"/>
                </a:solidFill>
              </a:rPr>
              <a:t>N er nedbør </a:t>
            </a:r>
          </a:p>
          <a:p>
            <a:pPr defTabSz="514350"/>
            <a:r>
              <a:rPr lang="da-DK" sz="1013" dirty="0">
                <a:solidFill>
                  <a:srgbClr val="000000"/>
                </a:solidFill>
              </a:rPr>
              <a:t>I er grundvandstilstrømningen/ underjordisk tilstrømning  </a:t>
            </a:r>
          </a:p>
          <a:p>
            <a:pPr defTabSz="514350"/>
            <a:endParaRPr lang="da-DK" sz="1013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3831606-90A9-430F-8CDE-B1EA2DDFBB91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54" b="10508"/>
          <a:stretch/>
        </p:blipFill>
        <p:spPr>
          <a:xfrm>
            <a:off x="4022141" y="1493078"/>
            <a:ext cx="3878847" cy="302041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4687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5548DC-914D-4654-B0DF-18A3A0264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2700" dirty="0"/>
              <a:t>Vandbalance – Nordkanal/</a:t>
            </a:r>
            <a:r>
              <a:rPr lang="da-DK" sz="2700" dirty="0" err="1"/>
              <a:t>Midtkanal</a:t>
            </a:r>
            <a:r>
              <a:rPr lang="da-DK" sz="2700" dirty="0"/>
              <a:t> 1996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A45D20D-49D2-4D3F-B5E4-4C4FFC9C4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75" b="8967"/>
          <a:stretch/>
        </p:blipFill>
        <p:spPr>
          <a:xfrm>
            <a:off x="1260919" y="1752754"/>
            <a:ext cx="3391941" cy="271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53E8C87-F472-4AA8-961B-C200D7F7C7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26" b="9279"/>
          <a:stretch/>
        </p:blipFill>
        <p:spPr>
          <a:xfrm>
            <a:off x="4652860" y="1760936"/>
            <a:ext cx="3348140" cy="27039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6278751-C944-4E60-AAB3-817CE470E7D8}"/>
              </a:ext>
            </a:extLst>
          </p:cNvPr>
          <p:cNvSpPr txBox="1"/>
          <p:nvPr/>
        </p:nvSpPr>
        <p:spPr>
          <a:xfrm>
            <a:off x="2541389" y="4592658"/>
            <a:ext cx="73449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da-DK" sz="1013" dirty="0">
                <a:solidFill>
                  <a:srgbClr val="000000"/>
                </a:solidFill>
              </a:rPr>
              <a:t>Nordkanal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354DBCB-C391-45AF-AC28-42034B92E1A6}"/>
              </a:ext>
            </a:extLst>
          </p:cNvPr>
          <p:cNvSpPr txBox="1"/>
          <p:nvPr/>
        </p:nvSpPr>
        <p:spPr>
          <a:xfrm>
            <a:off x="5822662" y="4592658"/>
            <a:ext cx="72167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da-DK" sz="1013" dirty="0" err="1">
                <a:solidFill>
                  <a:srgbClr val="000000"/>
                </a:solidFill>
              </a:rPr>
              <a:t>Midtkanal</a:t>
            </a:r>
            <a:endParaRPr lang="da-DK" sz="1013" dirty="0">
              <a:solidFill>
                <a:srgbClr val="000000"/>
              </a:solidFill>
            </a:endParaRPr>
          </a:p>
        </p:txBody>
      </p:sp>
      <p:grpSp>
        <p:nvGrpSpPr>
          <p:cNvPr id="14" name="Gruppe 13"/>
          <p:cNvGrpSpPr/>
          <p:nvPr/>
        </p:nvGrpSpPr>
        <p:grpSpPr>
          <a:xfrm>
            <a:off x="3007519" y="3414713"/>
            <a:ext cx="4286250" cy="400050"/>
            <a:chOff x="2486025" y="4552950"/>
            <a:chExt cx="5715000" cy="533400"/>
          </a:xfrm>
        </p:grpSpPr>
        <p:sp>
          <p:nvSpPr>
            <p:cNvPr id="7" name="Ellipse 6"/>
            <p:cNvSpPr/>
            <p:nvPr/>
          </p:nvSpPr>
          <p:spPr>
            <a:xfrm>
              <a:off x="2486025" y="4562475"/>
              <a:ext cx="1209675" cy="52387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da-DK" sz="1013">
                <a:solidFill>
                  <a:srgbClr val="FFFFFF"/>
                </a:solidFill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6991350" y="4552950"/>
              <a:ext cx="1209675" cy="52387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da-DK" sz="1013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Gruppe 14"/>
          <p:cNvGrpSpPr/>
          <p:nvPr/>
        </p:nvGrpSpPr>
        <p:grpSpPr>
          <a:xfrm>
            <a:off x="3121819" y="3929063"/>
            <a:ext cx="4279389" cy="392906"/>
            <a:chOff x="2638425" y="5238750"/>
            <a:chExt cx="5705852" cy="523875"/>
          </a:xfrm>
        </p:grpSpPr>
        <p:sp>
          <p:nvSpPr>
            <p:cNvPr id="12" name="Ellipse 11"/>
            <p:cNvSpPr/>
            <p:nvPr/>
          </p:nvSpPr>
          <p:spPr>
            <a:xfrm>
              <a:off x="2638425" y="5238750"/>
              <a:ext cx="1209675" cy="523875"/>
            </a:xfrm>
            <a:prstGeom prst="ellipse">
              <a:avLst/>
            </a:prstGeom>
            <a:noFill/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da-DK" sz="1013">
                <a:solidFill>
                  <a:srgbClr val="FFFFFF"/>
                </a:solidFill>
              </a:endParaRPr>
            </a:p>
          </p:txBody>
        </p:sp>
        <p:sp>
          <p:nvSpPr>
            <p:cNvPr id="13" name="Ellipse 12"/>
            <p:cNvSpPr/>
            <p:nvPr/>
          </p:nvSpPr>
          <p:spPr>
            <a:xfrm>
              <a:off x="7134602" y="5238750"/>
              <a:ext cx="1209675" cy="523875"/>
            </a:xfrm>
            <a:prstGeom prst="ellipse">
              <a:avLst/>
            </a:prstGeom>
            <a:noFill/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da-DK" sz="1013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045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1614488" y="1143000"/>
            <a:ext cx="5915025" cy="3489723"/>
          </a:xfrm>
        </p:spPr>
        <p:txBody>
          <a:bodyPr>
            <a:normAutofit/>
          </a:bodyPr>
          <a:lstStyle/>
          <a:p>
            <a:r>
              <a:rPr lang="da-DK" dirty="0" smtClean="0"/>
              <a:t>Forstå eksisterende system</a:t>
            </a:r>
          </a:p>
          <a:p>
            <a:pPr lvl="1"/>
            <a:r>
              <a:rPr lang="da-DK" dirty="0" smtClean="0"/>
              <a:t>Bedst mulig overensstemmelse ml. model og observationer</a:t>
            </a:r>
          </a:p>
          <a:p>
            <a:pPr lvl="1"/>
            <a:r>
              <a:rPr lang="da-DK" dirty="0" smtClean="0"/>
              <a:t>Hvor meget vand og ad hvilke veje</a:t>
            </a:r>
          </a:p>
          <a:p>
            <a:r>
              <a:rPr lang="da-DK" dirty="0" smtClean="0"/>
              <a:t>Effekt af klimaændringer</a:t>
            </a:r>
          </a:p>
          <a:p>
            <a:pPr lvl="1"/>
            <a:r>
              <a:rPr lang="da-DK" dirty="0" smtClean="0"/>
              <a:t>Øget vinternedbør</a:t>
            </a:r>
          </a:p>
          <a:p>
            <a:pPr lvl="1"/>
            <a:r>
              <a:rPr lang="da-DK" dirty="0" smtClean="0"/>
              <a:t>Øget havvandstand</a:t>
            </a:r>
          </a:p>
          <a:p>
            <a:pPr lvl="1"/>
            <a:r>
              <a:rPr lang="da-DK" dirty="0" smtClean="0"/>
              <a:t>Højtstående grundvand</a:t>
            </a:r>
          </a:p>
          <a:p>
            <a:pPr lvl="1"/>
            <a:r>
              <a:rPr lang="da-DK" dirty="0" smtClean="0"/>
              <a:t>Oversvømmelse</a:t>
            </a:r>
          </a:p>
          <a:p>
            <a:pPr lvl="1"/>
            <a:r>
              <a:rPr lang="da-DK" dirty="0" smtClean="0"/>
              <a:t>Saltvandsindtrængning til Kolindsund</a:t>
            </a:r>
          </a:p>
          <a:p>
            <a:r>
              <a:rPr lang="da-DK" dirty="0" smtClean="0"/>
              <a:t>Effekt af klimatilpasning</a:t>
            </a:r>
          </a:p>
          <a:p>
            <a:pPr lvl="1"/>
            <a:r>
              <a:rPr lang="da-DK" dirty="0" smtClean="0"/>
              <a:t>Øget dræning</a:t>
            </a:r>
          </a:p>
          <a:p>
            <a:pPr lvl="1"/>
            <a:r>
              <a:rPr lang="da-DK" dirty="0" smtClean="0"/>
              <a:t>Reduceret dræning</a:t>
            </a:r>
          </a:p>
          <a:p>
            <a:pPr lvl="1"/>
            <a:r>
              <a:rPr lang="da-DK" dirty="0" smtClean="0"/>
              <a:t>Sluse ved udløb af </a:t>
            </a:r>
            <a:r>
              <a:rPr lang="da-DK" dirty="0" err="1" smtClean="0"/>
              <a:t>Grenåen</a:t>
            </a:r>
            <a:endParaRPr lang="da-DK" dirty="0" smtClean="0"/>
          </a:p>
          <a:p>
            <a:pPr lvl="1"/>
            <a:r>
              <a:rPr lang="da-DK" dirty="0" smtClean="0"/>
              <a:t>………</a:t>
            </a:r>
          </a:p>
          <a:p>
            <a:pPr lvl="1"/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Anvendelse af model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E42D6-7B69-400B-B273-CF925FBDB262}" type="datetime1">
              <a:rPr lang="da-DK" altLang="da-DK" smtClean="0">
                <a:solidFill>
                  <a:srgbClr val="000000"/>
                </a:solidFill>
              </a:rPr>
              <a:pPr/>
              <a:t>14-02-2020</a:t>
            </a:fld>
            <a:endParaRPr lang="da-DK" altLang="da-DK">
              <a:solidFill>
                <a:srgbClr val="000000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8DF8-91F4-4216-8857-52BFDBCFA972}" type="slidenum">
              <a:rPr lang="da-DK" altLang="da-DK" smtClean="0">
                <a:solidFill>
                  <a:srgbClr val="000000"/>
                </a:solidFill>
              </a:rPr>
              <a:pPr/>
              <a:t>82</a:t>
            </a:fld>
            <a:endParaRPr lang="da-DK" alt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79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5900" y="946220"/>
            <a:ext cx="6172200" cy="1812929"/>
          </a:xfrm>
        </p:spPr>
        <p:txBody>
          <a:bodyPr/>
          <a:lstStyle/>
          <a:p>
            <a:r>
              <a:rPr lang="da-DK" sz="2700" dirty="0"/>
              <a:t>Tak for opmærksomheden!</a:t>
            </a:r>
            <a:endParaRPr lang="da-DK" sz="2700" dirty="0"/>
          </a:p>
        </p:txBody>
      </p:sp>
    </p:spTree>
    <p:extLst>
      <p:ext uri="{BB962C8B-B14F-4D97-AF65-F5344CB8AC3E}">
        <p14:creationId xmlns:p14="http://schemas.microsoft.com/office/powerpoint/2010/main" val="342802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671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51720" y="0"/>
            <a:ext cx="4061098" cy="857250"/>
          </a:xfrm>
        </p:spPr>
        <p:txBody>
          <a:bodyPr/>
          <a:lstStyle/>
          <a:p>
            <a:r>
              <a:rPr lang="da-DK" dirty="0" smtClean="0"/>
              <a:t>Brydningstid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23529" y="1005576"/>
            <a:ext cx="8496944" cy="3278293"/>
          </a:xfrm>
        </p:spPr>
        <p:txBody>
          <a:bodyPr/>
          <a:lstStyle/>
          <a:p>
            <a:r>
              <a:rPr lang="da-DK" sz="2400" dirty="0" smtClean="0"/>
              <a:t>Klimatiske </a:t>
            </a:r>
            <a:r>
              <a:rPr lang="da-DK" sz="2400" dirty="0"/>
              <a:t>ændringer =&gt; Ændring i </a:t>
            </a:r>
            <a:r>
              <a:rPr lang="da-DK" sz="2400" dirty="0" err="1" smtClean="0"/>
              <a:t>kårfaktorer</a:t>
            </a:r>
            <a:endParaRPr lang="da-DK" sz="2400" dirty="0" smtClean="0"/>
          </a:p>
          <a:p>
            <a:r>
              <a:rPr lang="da-DK" sz="2400" dirty="0" smtClean="0"/>
              <a:t>Vandrammedirektiv </a:t>
            </a:r>
            <a:r>
              <a:rPr lang="da-DK" sz="2400" dirty="0"/>
              <a:t>– Paradigme </a:t>
            </a:r>
            <a:r>
              <a:rPr lang="da-DK" sz="2400" dirty="0" smtClean="0"/>
              <a:t>skift</a:t>
            </a:r>
          </a:p>
          <a:p>
            <a:r>
              <a:rPr lang="da-DK" sz="2400" dirty="0" smtClean="0"/>
              <a:t>Ændring i </a:t>
            </a:r>
            <a:r>
              <a:rPr lang="da-DK" sz="2400" dirty="0" err="1" smtClean="0"/>
              <a:t>mindset</a:t>
            </a:r>
            <a:endParaRPr lang="da-DK" sz="2400" dirty="0"/>
          </a:p>
          <a:p>
            <a:endParaRPr lang="da-DK" sz="2400" dirty="0" smtClean="0"/>
          </a:p>
          <a:p>
            <a:endParaRPr lang="da-DK" dirty="0" smtClean="0"/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28875"/>
            <a:ext cx="54292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05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0122" y="1005576"/>
            <a:ext cx="7213600" cy="857250"/>
          </a:xfrm>
        </p:spPr>
        <p:txBody>
          <a:bodyPr>
            <a:normAutofit fontScale="90000"/>
          </a:bodyPr>
          <a:lstStyle/>
          <a:p>
            <a:r>
              <a:rPr lang="da-DK" sz="3300" dirty="0" smtClean="0"/>
              <a:t>”</a:t>
            </a:r>
            <a:r>
              <a:rPr lang="da-DK" sz="3300" i="1" dirty="0" smtClean="0"/>
              <a:t>Idioti </a:t>
            </a:r>
            <a:r>
              <a:rPr lang="da-DK" sz="3300" i="1" dirty="0"/>
              <a:t>må </a:t>
            </a:r>
            <a:r>
              <a:rPr lang="da-DK" sz="3300" i="1" dirty="0" smtClean="0"/>
              <a:t>være, </a:t>
            </a:r>
            <a:r>
              <a:rPr lang="da-DK" sz="3300" i="1" dirty="0"/>
              <a:t>at blive ved med at gøre det samme og forvente at få et andet </a:t>
            </a:r>
            <a:r>
              <a:rPr lang="da-DK" sz="3300" i="1" dirty="0" smtClean="0"/>
              <a:t>resultat</a:t>
            </a:r>
            <a:r>
              <a:rPr lang="da-DK" sz="3300" dirty="0" smtClean="0"/>
              <a:t>.”</a:t>
            </a: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pic>
        <p:nvPicPr>
          <p:cNvPr id="16388" name="Picture 4" descr="http://www.meteoweb.eu/wp-content/uploads/2015/01/einstein_0-1170x9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79662"/>
            <a:ext cx="3816424" cy="317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33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57187"/>
            <a:ext cx="8785225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Rektangel 1"/>
          <p:cNvSpPr>
            <a:spLocks noChangeArrowheads="1"/>
          </p:cNvSpPr>
          <p:nvPr/>
        </p:nvSpPr>
        <p:spPr bwMode="auto">
          <a:xfrm>
            <a:off x="2339976" y="138113"/>
            <a:ext cx="48860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a-DK" altLang="da-DK" sz="3200" dirty="0" smtClean="0"/>
              <a:t>Kan vi tilgodese alle behov ?</a:t>
            </a:r>
            <a:endParaRPr lang="da-DK" altLang="da-DK" sz="3200" dirty="0"/>
          </a:p>
        </p:txBody>
      </p:sp>
      <p:cxnSp>
        <p:nvCxnSpPr>
          <p:cNvPr id="6" name="Lige pilforbindelse 5"/>
          <p:cNvCxnSpPr/>
          <p:nvPr/>
        </p:nvCxnSpPr>
        <p:spPr>
          <a:xfrm>
            <a:off x="2124075" y="2518172"/>
            <a:ext cx="0" cy="4857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Lige pilforbindelse 4"/>
          <p:cNvCxnSpPr/>
          <p:nvPr/>
        </p:nvCxnSpPr>
        <p:spPr>
          <a:xfrm>
            <a:off x="7164288" y="2761060"/>
            <a:ext cx="0" cy="4857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boks 1"/>
          <p:cNvSpPr txBox="1"/>
          <p:nvPr/>
        </p:nvSpPr>
        <p:spPr>
          <a:xfrm>
            <a:off x="2945109" y="1967237"/>
            <a:ext cx="2966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smtClean="0"/>
              <a:t>Produktionssikkerhed</a:t>
            </a:r>
            <a:endParaRPr lang="da-DK" sz="2400" b="1" dirty="0"/>
          </a:p>
        </p:txBody>
      </p:sp>
    </p:spTree>
    <p:extLst>
      <p:ext uri="{BB962C8B-B14F-4D97-AF65-F5344CB8AC3E}">
        <p14:creationId xmlns:p14="http://schemas.microsoft.com/office/powerpoint/2010/main" val="337350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boks 3"/>
          <p:cNvSpPr txBox="1"/>
          <p:nvPr/>
        </p:nvSpPr>
        <p:spPr>
          <a:xfrm>
            <a:off x="251520" y="897564"/>
            <a:ext cx="424667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Hvad ønsker samfundet</a:t>
            </a:r>
            <a:endParaRPr lang="da-DK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Afbryde strømningsveje ?</a:t>
            </a:r>
          </a:p>
          <a:p>
            <a:endParaRPr lang="da-D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Udlede på landbrugsarealer ?</a:t>
            </a:r>
          </a:p>
          <a:p>
            <a:endParaRPr lang="da-DK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boks 4"/>
          <p:cNvSpPr txBox="1"/>
          <p:nvPr/>
        </p:nvSpPr>
        <p:spPr>
          <a:xfrm>
            <a:off x="251520" y="2553675"/>
            <a:ext cx="59766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Lejeaftaler ?</a:t>
            </a:r>
          </a:p>
          <a:p>
            <a:endParaRPr lang="da-D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Ekspropriering ?</a:t>
            </a:r>
          </a:p>
          <a:p>
            <a:endParaRPr lang="da-D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Robuste driftsformer ?</a:t>
            </a:r>
            <a:endParaRPr lang="da-DK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boks 5"/>
          <p:cNvSpPr txBox="1"/>
          <p:nvPr/>
        </p:nvSpPr>
        <p:spPr>
          <a:xfrm>
            <a:off x="4716016" y="2051726"/>
            <a:ext cx="398680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da-DK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Biodiversitet ?</a:t>
            </a:r>
          </a:p>
          <a:p>
            <a:pPr algn="ctr">
              <a:lnSpc>
                <a:spcPts val="2300"/>
              </a:lnSpc>
            </a:pPr>
            <a:endParaRPr lang="da-DK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300"/>
              </a:lnSpc>
            </a:pPr>
            <a:r>
              <a:rPr lang="da-D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Lovgivning ?</a:t>
            </a:r>
          </a:p>
          <a:p>
            <a:pPr algn="ctr">
              <a:lnSpc>
                <a:spcPts val="2300"/>
              </a:lnSpc>
            </a:pPr>
            <a:endParaRPr lang="da-D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300"/>
              </a:lnSpc>
            </a:pP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Afled </a:t>
            </a:r>
            <a:r>
              <a:rPr lang="da-D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til grundvandet ?</a:t>
            </a:r>
          </a:p>
          <a:p>
            <a:pPr algn="ctr">
              <a:lnSpc>
                <a:spcPts val="2300"/>
              </a:lnSpc>
            </a:pPr>
            <a:endParaRPr lang="da-DK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300"/>
              </a:lnSpc>
            </a:pPr>
            <a:r>
              <a:rPr lang="da-D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Administrationspraksis</a:t>
            </a:r>
          </a:p>
          <a:p>
            <a:pPr algn="ctr">
              <a:lnSpc>
                <a:spcPts val="2300"/>
              </a:lnSpc>
            </a:pPr>
            <a:endParaRPr lang="da-DK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300"/>
              </a:lnSpc>
            </a:pPr>
            <a:r>
              <a:rPr lang="da-D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Hvem skal betale ?</a:t>
            </a:r>
            <a:endParaRPr lang="da-DK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kstboks 1"/>
          <p:cNvSpPr txBox="1"/>
          <p:nvPr/>
        </p:nvSpPr>
        <p:spPr>
          <a:xfrm>
            <a:off x="5599071" y="917956"/>
            <a:ext cx="351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Hvem skal prioritere ?</a:t>
            </a:r>
            <a:endParaRPr lang="da-DK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boks 6"/>
          <p:cNvSpPr txBox="1"/>
          <p:nvPr/>
        </p:nvSpPr>
        <p:spPr>
          <a:xfrm>
            <a:off x="4211960" y="1437624"/>
            <a:ext cx="4100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 smtClean="0"/>
              <a:t>Hvad er økonomisk rentabelt ?</a:t>
            </a:r>
            <a:endParaRPr lang="da-DK" sz="2400" b="1" dirty="0"/>
          </a:p>
        </p:txBody>
      </p:sp>
      <p:sp>
        <p:nvSpPr>
          <p:cNvPr id="8" name="Rektangel 7"/>
          <p:cNvSpPr/>
          <p:nvPr/>
        </p:nvSpPr>
        <p:spPr>
          <a:xfrm>
            <a:off x="1547664" y="141480"/>
            <a:ext cx="52597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da-DK" sz="3200" b="1" dirty="0"/>
              <a:t>Hvor skal vi </a:t>
            </a:r>
            <a:r>
              <a:rPr lang="da-DK" sz="3200" b="1" dirty="0" smtClean="0"/>
              <a:t>lede vandet hen </a:t>
            </a:r>
            <a:r>
              <a:rPr lang="da-DK" sz="3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0224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Kort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480" y="1215000"/>
            <a:ext cx="7559040" cy="3086100"/>
          </a:xfrm>
          <a:prstGeom prst="rect">
            <a:avLst/>
          </a:prstGeom>
        </p:spPr>
      </p:pic>
      <p:sp>
        <p:nvSpPr>
          <p:cNvPr id="7" name="Rektangel 6"/>
          <p:cNvSpPr>
            <a:spLocks/>
          </p:cNvSpPr>
          <p:nvPr/>
        </p:nvSpPr>
        <p:spPr>
          <a:xfrm>
            <a:off x="251520" y="1059582"/>
            <a:ext cx="2520000" cy="1539000"/>
          </a:xfrm>
          <a:prstGeom prst="rect">
            <a:avLst/>
          </a:prstGeom>
          <a:solidFill>
            <a:schemeClr val="bg1"/>
          </a:solidFill>
          <a:ln>
            <a:solidFill>
              <a:srgbClr val="45B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Billede 4" descr="Nedbør.E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808" y="1101486"/>
            <a:ext cx="2520000" cy="1470265"/>
          </a:xfrm>
          <a:prstGeom prst="rect">
            <a:avLst/>
          </a:prstGeom>
        </p:spPr>
      </p:pic>
      <p:sp>
        <p:nvSpPr>
          <p:cNvPr id="8" name="Rektangel 7"/>
          <p:cNvSpPr>
            <a:spLocks/>
          </p:cNvSpPr>
          <p:nvPr/>
        </p:nvSpPr>
        <p:spPr>
          <a:xfrm>
            <a:off x="251520" y="3003798"/>
            <a:ext cx="2520000" cy="1539000"/>
          </a:xfrm>
          <a:prstGeom prst="rect">
            <a:avLst/>
          </a:prstGeom>
          <a:solidFill>
            <a:schemeClr val="bg1"/>
          </a:solidFill>
          <a:ln>
            <a:solidFill>
              <a:srgbClr val="45B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" name="Billede 10" descr="Vandføring.E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3423" y="3061562"/>
            <a:ext cx="2520000" cy="1483337"/>
          </a:xfrm>
          <a:prstGeom prst="rect">
            <a:avLst/>
          </a:prstGeom>
        </p:spPr>
      </p:pic>
      <p:sp>
        <p:nvSpPr>
          <p:cNvPr id="10" name="Rektangel 9"/>
          <p:cNvSpPr>
            <a:spLocks/>
          </p:cNvSpPr>
          <p:nvPr/>
        </p:nvSpPr>
        <p:spPr>
          <a:xfrm>
            <a:off x="6084168" y="1491630"/>
            <a:ext cx="2520000" cy="1539000"/>
          </a:xfrm>
          <a:prstGeom prst="rect">
            <a:avLst/>
          </a:prstGeom>
          <a:solidFill>
            <a:schemeClr val="bg1"/>
          </a:solidFill>
          <a:ln>
            <a:solidFill>
              <a:srgbClr val="45B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2" name="Billede 11" descr="Vandstand engsø.EM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79173" y="1526983"/>
            <a:ext cx="2520000" cy="1470265"/>
          </a:xfrm>
          <a:prstGeom prst="rect">
            <a:avLst/>
          </a:prstGeom>
        </p:spPr>
      </p:pic>
      <p:sp>
        <p:nvSpPr>
          <p:cNvPr id="2" name="Tekstboks 1"/>
          <p:cNvSpPr txBox="1"/>
          <p:nvPr/>
        </p:nvSpPr>
        <p:spPr>
          <a:xfrm>
            <a:off x="2771520" y="195486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dirty="0" smtClean="0"/>
              <a:t>”Dyrke” vand</a:t>
            </a:r>
            <a:endParaRPr lang="da-DK" sz="2800" b="1" dirty="0"/>
          </a:p>
        </p:txBody>
      </p:sp>
    </p:spTree>
    <p:extLst>
      <p:ext uri="{BB962C8B-B14F-4D97-AF65-F5344CB8AC3E}">
        <p14:creationId xmlns:p14="http://schemas.microsoft.com/office/powerpoint/2010/main" val="318791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1143000" y="1249160"/>
            <a:ext cx="6858000" cy="157876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a-DK" altLang="da-DK" dirty="0" smtClean="0">
                <a:latin typeface="Verdana" charset="0"/>
              </a:rPr>
              <a:t>Klimaets </a:t>
            </a:r>
            <a:r>
              <a:rPr lang="da-DK" altLang="da-DK" dirty="0">
                <a:latin typeface="Verdana" charset="0"/>
              </a:rPr>
              <a:t>udvikling og </a:t>
            </a:r>
            <a:r>
              <a:rPr lang="da-DK" altLang="da-DK" dirty="0" smtClean="0">
                <a:latin typeface="Verdana" charset="0"/>
              </a:rPr>
              <a:t>udfordringer</a:t>
            </a:r>
            <a:br>
              <a:rPr lang="da-DK" altLang="da-DK" dirty="0" smtClean="0">
                <a:latin typeface="Verdana" charset="0"/>
              </a:rPr>
            </a:br>
            <a:r>
              <a:rPr lang="da-DK" altLang="da-DK" dirty="0" smtClean="0">
                <a:latin typeface="Verdana" charset="0"/>
              </a:rPr>
              <a:t/>
            </a:r>
            <a:br>
              <a:rPr lang="da-DK" altLang="da-DK" dirty="0" smtClean="0">
                <a:latin typeface="Verdana" charset="0"/>
              </a:rPr>
            </a:br>
            <a:r>
              <a:rPr lang="da-DK" altLang="da-DK" sz="1650" b="0" i="1" dirty="0">
                <a:latin typeface="Verdana" charset="0"/>
              </a:rPr>
              <a:t>- med fokus på Djursland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657350" y="3082112"/>
            <a:ext cx="5829300" cy="498401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da-DK" dirty="0" smtClean="0"/>
              <a:t>Torben O. Sonnenborg</a:t>
            </a:r>
          </a:p>
          <a:p>
            <a:pPr>
              <a:defRPr/>
            </a:pPr>
            <a:r>
              <a:rPr lang="da-DK" dirty="0" smtClean="0"/>
              <a:t>Hydrologisk Afdeling, GEUS</a:t>
            </a:r>
            <a:endParaRPr lang="da-DK" dirty="0"/>
          </a:p>
        </p:txBody>
      </p:sp>
      <p:sp>
        <p:nvSpPr>
          <p:cNvPr id="2" name="TextBox 1"/>
          <p:cNvSpPr txBox="1"/>
          <p:nvPr/>
        </p:nvSpPr>
        <p:spPr>
          <a:xfrm>
            <a:off x="3305307" y="4673810"/>
            <a:ext cx="2357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/>
            <a:r>
              <a:rPr lang="en-GB" sz="1200" dirty="0" err="1">
                <a:solidFill>
                  <a:srgbClr val="000000"/>
                </a:solidFill>
              </a:rPr>
              <a:t>Følgegruppemøde</a:t>
            </a:r>
            <a:r>
              <a:rPr lang="en-GB" sz="1200" dirty="0">
                <a:solidFill>
                  <a:srgbClr val="000000"/>
                </a:solidFill>
              </a:rPr>
              <a:t>, 6. </a:t>
            </a:r>
            <a:r>
              <a:rPr lang="en-GB" sz="1200" dirty="0" err="1">
                <a:solidFill>
                  <a:srgbClr val="000000"/>
                </a:solidFill>
              </a:rPr>
              <a:t>februar</a:t>
            </a:r>
            <a:r>
              <a:rPr lang="en-GB" sz="1200" dirty="0">
                <a:solidFill>
                  <a:srgbClr val="000000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65867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2"/>
          <p:cNvSpPr txBox="1"/>
          <p:nvPr/>
        </p:nvSpPr>
        <p:spPr>
          <a:xfrm>
            <a:off x="2483768" y="267494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 smtClean="0"/>
              <a:t>Fra Silo til Tværfaglig</a:t>
            </a:r>
            <a:endParaRPr lang="da-DK" sz="3600" dirty="0"/>
          </a:p>
        </p:txBody>
      </p:sp>
      <p:sp>
        <p:nvSpPr>
          <p:cNvPr id="4" name="Tekstboks 3"/>
          <p:cNvSpPr txBox="1"/>
          <p:nvPr/>
        </p:nvSpPr>
        <p:spPr>
          <a:xfrm>
            <a:off x="467544" y="1275606"/>
            <a:ext cx="223224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smtClean="0"/>
              <a:t>Forvaltningen</a:t>
            </a:r>
          </a:p>
          <a:p>
            <a:endParaRPr lang="da-DK" dirty="0"/>
          </a:p>
          <a:p>
            <a:r>
              <a:rPr lang="da-DK" dirty="0"/>
              <a:t>landbrug, </a:t>
            </a:r>
          </a:p>
          <a:p>
            <a:r>
              <a:rPr lang="da-DK" dirty="0"/>
              <a:t>natur, </a:t>
            </a:r>
          </a:p>
          <a:p>
            <a:r>
              <a:rPr lang="da-DK" dirty="0"/>
              <a:t>vandløb, </a:t>
            </a:r>
          </a:p>
          <a:p>
            <a:r>
              <a:rPr lang="da-DK" dirty="0"/>
              <a:t>veje </a:t>
            </a:r>
          </a:p>
          <a:p>
            <a:r>
              <a:rPr lang="da-DK" dirty="0"/>
              <a:t>spildevand, klimatilpasning, arealudlæg, byplanlægning vandforsyning </a:t>
            </a:r>
          </a:p>
          <a:p>
            <a:endParaRPr lang="da-DK" dirty="0"/>
          </a:p>
        </p:txBody>
      </p:sp>
      <p:sp>
        <p:nvSpPr>
          <p:cNvPr id="5" name="Tekstboks 4"/>
          <p:cNvSpPr txBox="1"/>
          <p:nvPr/>
        </p:nvSpPr>
        <p:spPr>
          <a:xfrm>
            <a:off x="3057771" y="1221600"/>
            <a:ext cx="36137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smtClean="0"/>
              <a:t>Politikere </a:t>
            </a:r>
          </a:p>
          <a:p>
            <a:endParaRPr lang="da-DK" sz="2400" dirty="0" smtClean="0"/>
          </a:p>
          <a:p>
            <a:r>
              <a:rPr lang="da-DK" sz="2400" dirty="0" smtClean="0"/>
              <a:t>Forsyningsselskaber</a:t>
            </a:r>
          </a:p>
          <a:p>
            <a:endParaRPr lang="da-DK" sz="2400" dirty="0" smtClean="0"/>
          </a:p>
          <a:p>
            <a:r>
              <a:rPr lang="da-DK" sz="2400" dirty="0" smtClean="0"/>
              <a:t>Organisationer</a:t>
            </a:r>
          </a:p>
          <a:p>
            <a:endParaRPr lang="da-DK" sz="2400" dirty="0" smtClean="0"/>
          </a:p>
          <a:p>
            <a:r>
              <a:rPr lang="da-DK" sz="2400" dirty="0" smtClean="0"/>
              <a:t>Forsikrings selskaber</a:t>
            </a:r>
          </a:p>
          <a:p>
            <a:endParaRPr lang="da-DK" sz="2400" dirty="0" smtClean="0"/>
          </a:p>
          <a:p>
            <a:r>
              <a:rPr lang="da-DK" sz="2400" dirty="0" smtClean="0"/>
              <a:t>Forskere</a:t>
            </a:r>
            <a:endParaRPr lang="da-DK" sz="2400" dirty="0"/>
          </a:p>
        </p:txBody>
      </p:sp>
      <p:sp>
        <p:nvSpPr>
          <p:cNvPr id="6" name="Tekstboks 5"/>
          <p:cNvSpPr txBox="1"/>
          <p:nvPr/>
        </p:nvSpPr>
        <p:spPr>
          <a:xfrm>
            <a:off x="6732240" y="1354815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smtClean="0"/>
              <a:t>Borgerne</a:t>
            </a:r>
          </a:p>
          <a:p>
            <a:endParaRPr lang="da-DK" sz="2400" dirty="0" smtClean="0"/>
          </a:p>
          <a:p>
            <a:r>
              <a:rPr lang="da-DK" sz="2400" dirty="0" smtClean="0"/>
              <a:t>Forbrugere</a:t>
            </a:r>
            <a:endParaRPr lang="da-DK" sz="2400" dirty="0"/>
          </a:p>
        </p:txBody>
      </p:sp>
      <p:sp>
        <p:nvSpPr>
          <p:cNvPr id="8" name="Tekstboks 7"/>
          <p:cNvSpPr txBox="1"/>
          <p:nvPr/>
        </p:nvSpPr>
        <p:spPr>
          <a:xfrm>
            <a:off x="5148064" y="4199484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 smtClean="0">
                <a:solidFill>
                  <a:srgbClr val="FF0000"/>
                </a:solidFill>
              </a:rPr>
              <a:t>Det kan være svært !</a:t>
            </a:r>
            <a:endParaRPr lang="da-DK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15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kstboks 2"/>
          <p:cNvSpPr txBox="1">
            <a:spLocks noChangeArrowheads="1"/>
          </p:cNvSpPr>
          <p:nvPr/>
        </p:nvSpPr>
        <p:spPr bwMode="auto">
          <a:xfrm>
            <a:off x="2987676" y="141685"/>
            <a:ext cx="43926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3200"/>
              <a:t>Fælles platform</a:t>
            </a:r>
          </a:p>
        </p:txBody>
      </p:sp>
      <p:sp>
        <p:nvSpPr>
          <p:cNvPr id="17410" name="AutoShape 2" descr="data:image/jpeg;base64,/9j/4AAQSkZJRgABAQAAAQABAAD/2wCEAAkGBhQSERUUEhQWFRQUFx0YGRcYFxYcHRwcGxkaHxwYHR0ZHCYfGxwjHBcYHy8hIycpLC0sFx8xNTAqNiYrLCkBCQoKBQUFDQUFDSkYEhgpKSkpKSkpKSkpKSkpKSkpKSkpKSkpKSkpKSkpKSkpKSkpKSkpKSkpKSkpKSkpKSkpKf/AABEIAJ8BPAMBIgACEQEDEQH/xAAcAAACAgMBAQAAAAAAAAAAAAAFBgQHAAEDAgj/xABWEAACAQIEAgYFBgYMDQMFAAABAgMEEQAFEiExQQYTIlFhcQcUMoGRI0JSobHBFRYzYoKSJDRDU3KTo7Kz0dLTNURFVGNzdIOUosLh8BclZFWEpMPx/8QAFAEBAAAAAAAAAAAAAAAAAAAAAP/EABQRAQAAAAAAAAAAAAAAAAAAAAD/2gAMAwEAAhEDEQA/ALEpapp8yrKdpZFSCOBkVG021q+o3AubkDieWCj9Ggf8YquN9p2H2C/wxByVVOa5gw4iOmUn9GU/YRhnwAGTokp/xmsHlUyY8/iiP87rf+Ib7xg3UVCopZyFUcSTYYGSZrI4JjQKvJpdr242Qdr9YqfDACs6yGSKF3jqK+UoLiGOWLU57gzR3Hx5YWqHMpTJClQcypVqCFjk6+GVNZJARvk7qxI4EbfGxjPemsuXsDOsU0LnjFqR1HNyJWKut9tmFsItZ6RaeeomNOxUSyRyxdYSoWaEIQ2ix2cgq1u++As38TpT/lKu/Wpx9kGN/idL/wDU674039xjtS57LUAGBFRLBtUjKxsfzY3NvifdjomcyxtpmRWB4NEH5j6Di7foFiL+zgIy9D5B/lGuP6VP/c48VHRdEUtJWV3IX9ZkuSTYABALkkgAAc8MVPVpIupGDDvH2HuPhgTTUMck7NMmqaGTVGTqsqsCEKcuAINuYbABqahgZnT16uikiF2WWdlIXk9pBZkvtqFxfbjjQliU2XOpL9xkon+2En68d8xq6dUkrqtOsSGVo4xo19WBIIywXvLqSW42A7tytBnytMIGhkhkZDIgcRjWoIDEaGaxUstwbHtDALdZm6xozfhWokKjZY4aYljyAtTm5wOizmsDn9nSSoUJXq6Zbq44KxeABww+cNNiPZN7izsaJwFew5jWiXTJWuYipPWR0DAqwt2WDxm4N9mH0dwNsSZc10/5VnBt+6UaafqgU/Xg50b6SioikeQCIxtcgtsI3UPE5J4XjZb8rhu7ATo30okqGrYlEkkaSy6Ki4CqjRho1W5DMQSbWFgADfcYDxRPUTNZM57RNgvqcKk+ADi5O3LBhOjtbzzOQ+VPTD/oOBmV0b1OQxdazPM1MsquxJYSqNcb6jvqDBd/DDZlFf10EUvDrY0f9ZQfvwAWTJa5TqGYEqu5U00O9t7Ei1hy2GJPQvP2raGGpdQjSqSyi9gQxBtfe2198FMwlCxSE8AjE+5ScLfosh05PRgc4g36xJ+/AQKWunnnq71s0McFS0KiOGBlAEcZuztE1u07DcjYC9uODEeRVt98xYjwpqcfHY/diN0ApAi1oFyDXzm54ndQfrBw0QRhRYcBw8u7AATkVdyzE2/2aC//AJ7sabJK35uYH9KmhP2WwR6RVrxwMY/yjMkabXs0jqga3PTq1kdynHOHo1CtiOs1/vhlk1k95Orfy4crW2wEE5JX8sxHvpIv7Qxv8DZh/n8f/CL/AHuGJBYbm/jj1gFxcnr/APP0PnSL90uPaZTXc65PdSoPtkOGDETNcwEMTyEE6RsO8kgAfEjAB3yitAv+EBbnqporD4MOd+P/AHxxgiqeeZQt/wDbx/dLxwTjyaJT1s9pJBxkktYeCg9lFvwA99zcmYcriJuYo79+hf6sArVL1Ki5zemW5sL08QHl+WxyjaoY2XOYCe4U8H95hjzLM6elaFZNKNUSCKPsjdyCR7trX8R34JtGDxAPngEiVa1OGb0x47PTR9/5koPDHE1tbvfNKEW76Yjy4zcMPYVV4WF/IXx7OAQTW14F/wAJ5cRtxgIG/eeu2wSp482K6lqKCQHcEQzWI81lO3HfHfoL0keupnklRVKzyxaVuRZGsL352+y/PHTohAImrIF2SKqbQo2CrJHFLpA4ABpWsBgIrtnCnZcvcX4XqUJHfwax8N8c3zPOAu1HSMfCqf74hw88OGNWwCO2cZ0ASaKjAAvf1l+Q8Fvg30Hz2SsoIKmZFR5VLFUJ021MFIub7qAffgpmZ+Rk/gN/NOAXo0j05TRC1vkEPxF/vwGdGADXZm3Pr4l9wpYvvY/HDDVVKxozuQqqCzMeAAFycKfRPU1dmvaIAqY+AHKnjB4jwHwwxZhlfXxGKU7EgkrtexuLg358uG2AA0uaioYSt2wR8jAp1EC9usaxtqtxJsFvYHiW55pm9QZBTxFeut+TQ6ggPsvNK62TgSFVWY2223E/NnWhpwtOqq8hEaEgsAbEmR7bsERWa3PSFFr4G5FGxRoaTUoLEzVEulm6w7uLWtLNyN+ylrG9tGATOnORRwgtWzvPKsbOWIBsGb9zh7Sog4FiL3O7bjCL6NHDvOpj7OkSPINYVF1AAsyOpVAxBuFe1iSLKSLL9LdMIaJaOn/K1jlpHY3d1iAZmdjue1o92w22xP8AQ30SSLKQzr261SznmUNwi+Wk3/SJ54AXkNBU0NQYlcJFNO0S6g7iF31tGVEltjoZNiQda8xu5V+V1wUaZIZSCDYR9U1+ZVrsLnuNv4Qx5z2NvwaWAu1PFHKG4kmArJ3cfk/i2CUmStKCXmZgSWUdtRYm4V1EmlwBYcFvbfncFGq6aiOpV+rMYDCOW5GollLKGVSQ6sBJodWYBk2JDMA6xULuVeSW+k3XqtSAg39rtHWCCNjtsCN98V76TejU2ml6lYzYiLRGhQBVsYwAXIIU6gBtYO3K+LGjpZFAVHQKoAUGMmwAtxEgvwwAY5WKrLain2+UNTHve2rrpQCf0rHCZlNJXtRjM461GmjgIaKSnTSohv1kGoNdO0m7cSQCeVn/ACFWjkqIZCC3WGZLLpBWSxNhc8JA4O/MHmMDIugf5WN6hjSyzvO1OqKoOttRjZ7ljHq3KjTe5BuCRgBuUZd+E6iomqHmTq+qjijjlkj6vVTxytINBBLMZefJRxwSos4lkycStvM8RjBJ063LGJHuOBY6W2+lgxmPRqGZy7dYpZQr9XI8YdReyuEI1AXNuYud8SnytCsaAaUiZSqrYDseytu4bED80YBTyPLJ6etQVLwsKinMfVwowRfVypS5ckudEji+3AbbYJ5ZBpzCvB4SpBKL/wACSNv6JcMEtKrMrEboSVPdcWP1HHKTLo2dnK3Z4+rY77pcnT8WPxwA3oyFXLoAHR1SBVLKwKnStjYjYgWIv4Y49CaMx0NNdjpNNDZT80iNQbeB2Nu+/fjlm9FHR5caWnXTrT1eFLm5aS6jfcm2ouTyCk8sGoKORI1RHQBFCi6E7KLfT7hgBuZJ+xpJEaQiRHJEjaQq9W17iS2kD43Pdjz6P6fRllGvdTRn4oD9+PXSdH9TqTIY9AglvaMk/k237TW27jxxN6N03V0lPH9CCNe7gijADOhexrV+jXTf8wR/+vBqppTZijMH4jc2uOVuFjz874D9E9p8xB5Vl/jTU5wyYCHWBuwwTVZhcAi4BBUsL7G17+V+PDEtcbxmA5OhPPSPC1z8RtgW2fpHUSRTMkYVUZHY6dWrXcXaykqU5H5w4YM40VvgIOaszRERHtPpAIYDYkaiG79Oog99sL3SXIaenpnlRXGlo2YdZKQ1pUJ1KzkMbX3O+GSpyqN4+qKAICCAvZ0kG4K29kg7gjArpflzNls8aamZYri5LMdFm48WY6fecBy9IiA5fKCAQXhFjw3qIhv4YZcL/SmkeroSKbQ7OYpE1NZWCyxybkX2IXl346ZRWVzPapp4I0se1HUM5vyGkxL9uAT+nOYRSVs0TueshpLQRqru7TSP1lwEBIsIIgTwGvjid0rziapymCaG9PNNNTlAxHZLTKF1aT7JNrjuO/MYZ8iyto5KmRx2p5yw3v2FVVTy2Um3jgSvRV/VWptgiVqyxEWNohUJMBblbtKB3KO/ADKLNvXswy97FNFLUSSJf2ZNaRMvmjhxfAborUVFKaJlqZZoZ6qallilYvpKSShJIye0myC4vbfDvl3RBYcxmrFbaWPSE5KxYNIw7tRVSfG5xB6M9CWglaSZgwWeeWGMXsvXsCWY/OYAWAAsoZt2JuA8ejKmaNK5CNhmNRp8Rdd/L/vgplTFcwrE5MsEo8bq6E/yS/DHro0tWDUetpEqmYmLq+JQ82txPDc7ne44Y9UPar6lhwSKGLw1XlcjzCyJ+sMAcxmMxmAFdKqjq6Gqf6FPK3wjY489EYdNBSLwtTxD+TXET0hz6MqrT/8AGkH6yEffg3RRBY0UcFVQPIADALHRCMLX5qOfrER+NNGfvOGt5LHgfPu88KvRY/8AuWaj/S05+NMg+44bCMAn9M8mmqZ4UjJVNLAva4XUy7k2tfsrYc+62o4J0OVyw2gRr0+jZzpV47FRoGlRq1AkhrAqQbk3Fp0+SRta4a6sGBDuCNJBABB2XbdRscT8BTXTfLy2YWjdz2fVYQzFj19Rp6xgxuxWOJg+97Hbbhi36WlWKNUQWVFCqO4KLAfADFM+jtJa3N5KmQnRHJUSxoRsNTKgbzKm1/8ARjFyR1ysxUBths1jpPfY8CR3YBIz3NDJR1caPYoZIeJFmDFVQd+tTq49/ufYUsoHcLfDFdZNAsuYVbaSU9aD23sXRVEZ7u0wka/dGo+du5UGcNJIo0rpZWNw92VlbSVdSBbcMLi4uhHjgCpXG7YEU+elijdX8lI2lZFcNvuBrWwK3I07XsSL23sXBwEaroI5LdYobSbi43B7weIPlhWpZmeR0p3kAnIVCXdtEKEiSoGsnTrYlEtx0q1iA1i+dtLI3URJ2WHyjtcLY/NBFjvztvbYWvqWXlGTrAp07s1tTkAE2FgABsqqNlUbAe8kPEmQITfXOPKonH2PiN+J0F/aqf8AjKz+9wcxmAC/ifS84yT3mSUn3kvvjX4l0f7wvxb+vBvGYAfQdH6eA3iiRCeYG+/Hc74IYzGYBf6fyacsrDv+15Btx3Qj78E8oi0U8SnisaDu4KBw92AvpLUnK6oDi0dviyjn54YoR2QO4D7MAG6NL8tXNyar/m09Op+tTg9hcyKkWRqom+1XJ7LOvBYx80juwXlyqNvaUNb6RJ+04CXfGXxGgy2NPZRR5AYk2wGA43jzoHdj1gMx5JxjR3//AKfuxHnyyJ/ajRvNR8b8jgBgymaBj6qydUxuYZdVlJ4mNluVUn5hBA5aeGNtXVoJApqdrcxVOPiPV9sTBkcXDSSPol5CPgWt9WM/AFP+8Rfxa/1YCIK+t50sP/FN/cYizdIquMt1lEFVRfX6wpB8ANFyeHEC99r4JxdHoUJKKyX+jJIo+Aa31YnJAo4Ab4APFn0gmhjmgEfX6gpEgezKurS3ZABIDWsT7Jx5jzeWSSRVMUapIYxqDuxtp3IBULckjicb6XxWp+uA3ppEnHkjdv4xmQeROOuSbS1Sd0wYHwkijb7dWA6vTVJ/d41H5sJv7i0hHxBxJy/L1iXSCSSSzM27Mx4sTbj5WAAAAAAGJWIFXVOX6uMqr6dd3DEW1W2AIvw332uO/AT8cKyrEalm4Cw8ySAAPEkge/HCCokWNmqFRStyerLOCAL6h2Q3f2bHhxOI2azRSp1b699L9jWHAVgyuthqIDhb2v4jABfSLW/+2ViSKULQNpt2gx0sdIIGxGk3B5b4aqF7xoe9VP1DATp9/gut/wBll/o2wZy0fIx/wF/mjAAMgjtmeZfnCmP8k4+7DRhWy6sVczrQb3MdLwVm4iUb6QbcsMdRVqguxsOP/lsB2wA6d5k0FBO6GzlOrQ/nyEIpHiC1/dgxTViyC6m4BtuCPtAwrek+PrcsqVTVrQK4sG4o6txtw25YAN6HYVPrUg4AxwqO5UQv/wDt38hixWSw2HDgOHuxWHoZDQGphcghhFMrC5vqjCsPDSVUe892LR18vfgIOU0IiVlC6btqJ1FtRNt7nfYWW35u22BGSwFwJVADCU6tyCUZdVvc0mux5jlhiWZWuAQbcbEbYTKHpYlNH1axSTMAHKx6SwQxoVNiQWJF9lubLfhgGSkpzJThJFKFeyOIN0bsuOYvpDb+/Hpsyf2ViYOTYa+ypA4tcXNu4WubjxIgr0kEiRPDv1qagDYAEi4ufpbHs8rEmwG8jqYFGqdomYkG7lCL+GrzO/2cMBJjry6K0ahieWsW2Nms1iDv/wCDEqnnDqGHA4G03qofVHJGCCTZZRa5Fj2Q1twBy478cEVYC51bDxwHbGY5dceQuO+//bHhKi7Wsf1Tb48L4CRjMRI6hy9jHZN+1q3uOG1uB8DyxLwGY1fHGrVyvYIDeIuDvw47X78RqmKVo306BJa8d72Db2DEcRe17cicAH9JbD8Gz3FwdC2vbjKg+/DNbCT6Syz5fU3LIIxEbWFj8ohNzYnYjkRbbjfDqvDABOib3FSf/lzj9V7fdg9gH0SX5GQ2sWqagnz6+T+rBzAZjMZjMBmMxmMwGYzGYzAZjMZjMBmMxmMwHGrphIjI3supU+RFj9uFrozMwmTrDd5KfQ5ud5KWQo59/WA+O2GvC96v1dathtIzNw+lEAw+MIb34AhVwzs56uRUQKLbXJe5vquPYtbgQb3wLqMnrWdJPWIgyAjaM734qT9EkA2t80G4thjLgccbvgBuuq0exAX2t8pIAe8k9Xt5AHzx7SWe28UYPhMxHx6q/wBWCGMwCl04ac5ZW61iUerS30s5P5Nu9RvhmoUtGgPJVH1DAL0ib5dMv75oj8+skRbe/VhjAwC5k0YGZ15AtdKYnxOmXf4AD3YYJdXzbcRxvwvvw52vbC/kr3zKv8Fpx/Juf+rDJgMxFzShE0MsTezKjIfJlIP24lYzAUn6HJ5o6wJMSRLA5Uk8ldLAeIIkxdYXFUdHMzRaqlhNrwVc8KnnYrVoqk/oKf0hi2BgI9dUiON3O4RS1vIXthUzHLKeGM1jpZ4FRXtvqMYAVAR3MbXtyO3CzHnBBVFJA1yoN+dm1W94XGVahWiWwKySNcH+A7X+IwAPonH169c8amOQXAIQ6G1G4QAbK3tHcm+5JJ2ZYqGNfZRB5Ko+wY9wwKihVAVRwAAAHkBj2TgNCMDgBj1jQbG8BmNY3jhNAx4OV9wwHYHHiadUF2IAHM4jTUBKFRIwvffnv4ixBx6eiJIOtrgWv2edr7WtvbAdKiawGm1zw42Pw4eeOiXsL7Hnvf6+eIhpZQ11lGm1tLRg+8FSpHvv7sdkifSQzgnvCgfUScAuekeIDL6g79rqha/+mTf6/qw04TfSbDJ+DpSZAVDREjRY7Tx7htW1vI4csAE6Fvelv3zVB/8AyJcHcLno/a9BETxJkb9aaRvsbDHgMxmMxmAzGYzGYDV8ZfCR0uzWEyC2tjGCGIEjR2FrqdLKgZTpu+tSpsLm5XEHo70wq2WEGJ5FKF1OkP1kIkUFtatrEyxuvZKdo+eoBY2Mx5je4v394I+o7jHrAZjL4zAKWuqJGlNP1WmF9GiQMOsIVS1nB7HtWB0tuDfwA7gbWZnGGso62RLsUj0l1HAkgsLceHE32BwKpOmSuiyMpSN1Y7ka4yGChXW57TXJHkBxIxO6Nsrxq+gDSoRJNNtaWBDC41AG+6ngwPHjgB+f1FNKIHqNL0rxu1mVmUkiMoxUC+yl7EjYnkbY5zULT0g9Uqndo2QRlZCgsjJdXI3clAQdWxvwHHE3pJThI9aRKQNnIW5VNQYkBd7XUE2DH81rWxz6N5WlPK6RMWjaKNwOyQLtJpsRu11HE8dIPEnAHqWpDi634kWIsQVJBHxGO2BIE0cjLGivGwZwzPps5a5Q2BNje4IG1jfljIOkSFVMgaJiQrK4PZYuUCkjbdxYNwbax3GAhdNzeOmTjrraYfqyhz9SHDEMK/SmrVqmgi3LethjYGw0085ALcATsQvG2GgYBW6O/wCE8z86Y/yJ/qw1YVejf+E8z/hU4/kL/fhqwGY0cbxmApjpNSxU9TNNrEctPVCWxv29QMycANmv1Z48Di5IpQyhl3BFwfA8MV16RcnDValiuianswY2BMUigG/Ihalt/DwwX9GuZMaVaaU3lplC3+nFciOT4KUPc0beBID/AEp5v1b0kYAcszuY2NgQukKb2JDB3XSRax35bCujfSqaZoD2+sE6IUaa5sVIchJFLFSAx2Y20texG5LOuj3rmcqJV1wRxoSDa1lu2k+bsl/DbgcQVyQx9IYAinqkWSQWN7B43JJvyEkjAd2u3DAWiMbxgxmAy2MxmMwGYzGYH1GaFJ1jdQsbqdMhbi43KWtt2QzXJ30nuwBDGYD1HSBWCCm0TvJYqFfs6AwDuWFwANwO9tu8guMBvGY1qxvALPpI/wAG1FuIVT8JEOGNjt7sLvpGF8tqB3qo+MiYL53Lpppm+jE5+CHAAuh1LHDl1JKVCN6vEXb2b3Rbl7cbaibtw44Ypq9FjMpYdWF1agQRpte4PPbA/ovMrUdMONoYwdjxCDvGJFHlKxa1U3jclurIBCkm507bKTc6eRJtxtgOyZguwY6GNuyxW+5sOBI47bHEotiPWUyupBJF7brsdiCBw4bcO4nHD8IrcdtAL76gV234Frb3t9eAnhr43iAuZR3srhrm3ZBYD3qCB7ziS1SBx2wCr05y1Y6KoePZmjWFOFo+sYR3QD2T8oTfjglQ5ayVXZXRDGhQcLMCsIUDe409VYnbkPHEH0gvry2WRQSIWjmIHMQyo7Dfj2VPngtnJJiWaNnIiIl0xt+UQC5U29oaTcDmQO/AFb4w4Tuj/SKPOFEkQlSCCQ73ZC8insWKn2NJ1Ec9YB4G7lgBnWVOtuxFoudI1vcjvJ02BPdY278Dq7Jp2EvV9WhlHbQklGbsjUDYMjlRbUNrgHTfDJjMArUcKxQCKpis7hrFirh3F3tcAWYkFwLLuCQBwwayiXVGth2NK6G1X1LpFmO21xvjecZYKiFoySpNirDijqQyOPFWAb3YXejWd9T1kM9o9GpwOAQgjrYh+arOrp3xzR/ROAbmOFnouuiR05rGF48o56hF/wCVQMdqbpnDJIqgkK6hlYqwVwbadLEAMTqOwJ9huW+IPQmpWaWeVCGAAS4PN5ZpiLHcHTNHxwDMalgT8k534gx2I792B+rHmrhEiEPEWBtdexfY3B9q2xAI34jEzGYBMro39boFddJ9Zmlv2SPyEthcG5NmHEDu5Ychhezz9v5f/CnP8if68MWAVujEX7OzR++eFf1aWL+1hovhEyyliNdmWvRqFRGQWJHtUsRI9odxwWhp41DAsqA8l12HcQA9ze/9WAZb40z23OwGFevFNFHeUMwc2VF6/W54hUBa9/gANyQN8KFd6tAXet0QKqkxQBtdzfjJdm64G4tcCMHVcXAJAh6VM7p5KQPG6ytDILlblQHDRsC69lSNYNieXDCHk3pGMWYUsly8bExFVC7pNpuDuO2sqq1jyb34WM1zKqzWfRrkkRn+RFiIwBcC8YLCNgNufHiRY4s/0feiKGCRJqgMZlHWKhBKrysxZNDHe/zWFgbDfAN9Dn8cdRNJU6oAxsjyW6sqBuRIhaMbqNmIO3DBDJ5lmqZ5UZXjAVFZSGBuqFtweVl+vBampAihQWbSLXZizHzJO/vwv576PqWps4TqJgQwliCq1737YA0yC/JgcAz3xl8VxKz0kojzGKHqTtHWRR2S/wBGZTq6pj330nvGGWnWEC6x3PgLEjy0qLc8AxXxl8CaWnjJGlADx2JFj7jve2Mq6LSCSQF5nXLf3C5+AwBa+EH0ldL6AU1VSzTIJxGdMZ16g+m6EEDY3sQb4m17LYNDJEL8TMajYEclDA38DirOnVKaiQdeIiFYL18cbI1rE/PcMyXuLkWudvEG70NdJ8vhy+GIzxR1DsdaM1mLlyFG/hpsB3+Jxa2PnbIskjopkfqD1l9pHfsx3IBcgsLaQTuNxudrXL9k1LNJ2p2uqg+xLUAGxJDa1mI0leZtvtfAWXjL4QKmupEKxrIWJI2GY6TuO56kMbbC3O/ngzLQwWAV3fUf88mBBIsOEhuL+O2A9+kBdVEUH7pNTp+tUxD78T+lJ/YNV/qJf6NsKHSfIEEUFxPc1dMt/WZyADOnfUNc24G1xccOOG7pV+0ar/Z5f6NsBIyQ/saH/VJ/MGJt8KsLssMNmNuqS4DyavYHfIi4nUlRrHZE58ethP2SHAHMaYXwLYkC4c8N9T8PgCMRPwhFwapQHwqV+wKPswB8C2N4BLOp4TSEX4hyfr0gHHerURxtI08gRRcnUv2kWHmSBgJ9fSLLG8bC6yKyEeDAg/UcJ3QrpEpyUOxu1JE8Ug3J1QAr9ahT+lgtR5YJFvPUO4bcRrNpVRyGqPSznvJNu4DEbM+glM9NLFSxwwu/zgpte4JLBGBNwLXvffAePRPR9VlVPHp0MusOLWOsSOGPxGG6+EmKgeikKPUO8Uz/ACRaWQGJ3b8k1nu6MT2XO+o2a9wcEBTspu9SSOYEjDbzMwt8DgGa+MvgSKVSNpJV24mYm3/OefjjgtFLteoZyOUdl/nSEYA6TitPS9ktQESspitoCrSxsOIW4El+OyuysPonnpGO+edKQs6wpWSxt1Ukhb5FgWTSVQiw7JGvtArcqAG44VanpNVTJUrLNKsKUzysUAuQQoWJlluLHrAdYK3FwLHABa70lNKvqvqaxHS8S63kcKx206AF7WoBQTwLA+doehqiCZVFIbl52eWRjxLFyt/1UUe7HzjFKmgMW7akXUi1xpUAg73YEkcOAB8r59HuZJ+DqaNZiG0HYzRj55IBHWagbEfN5HwwFm3xl8AWogu7zS/xsg+pd8QKiqj1hVkdh3maqUj4Gx88BMzcXzGhH0VqG/5Y1/68MWEqONPwlSaZJGIiqDZpnYfuI4Mb8z8PDDoMBWFRmcsWZZiIY2djJTkfKaF2pxsxDg8uQbYHHL/1DZkDdWhk6wxKhnSQ67ECyjdVLWFybtyFyMD8/pG/CGZSB72eFShUWZfV0N9pVfUN+AP9Q2n6QzSQvBV0k0tLJIml9MpKadO66pCz2uGAU8QRbfYGjKMxmRvWK3S0khWwC9uAHbQxJIhjIZhxDE8NZJxF6VdDZamqFQkhmR1VQjBTFpUG6CRASCS5IZl4ghgRjnVUVRBU01RDM0iVCIo1hw8pXVs0S7jSpDBVAUdtiuxwb6N5+TVSQhSCsfWNp06NQsmlCBb2lPtkNYDYgXAEMh6OU9OyqSpYoqkFU0sV2G1rawoAJF7gC5w0rCwUhSo46ezw7tgRcDAWjzwVEALa4S7abobkWbcBtPMcTYWubHa+Jk9QsoXUxXS+rsSlb6Tz0m5XfdTx2GAnmcqt2sN7cT/V9WOqPcXwOps1DDUez4EOOe12PZH141mTLJC+lTIfaChnUFlsQupbWG3C9u/ngJ1UAUbUutdJutgdQt7Njsb8LHCYaJ6VlHWyJSMAIgzKqw3G0Mur5tzZDw4KdwpLFHUFADIbubdksoIv5sR+qMD8xzFX6+JlMxCfKQxDWwVgbXWQre45BSfiMB1p8xAsNEbDgWDg3PeFCG/nfGJnhViJDGBewBLx/AlO17sJuYRCP1Y5WqIZtRkaKFynYOlr3dVtr1CxN7rcG/GTV0VdJIGQyoNIuFC2JFzrAat7N+6x4DAN05kkB6p0dGG6Bo248d2Xh5k4TMzyUuWWpLIjyIq2rUDezbZEhsl7XKg2J3NrG5GlyCtNyZJSxG4qDFpt4FBJy78an6NzsrfJ0xDBlZdStfc21Exi4va4uOWxwENsmjigZFZ5AwNlM1OpKsw2MnV3A2Bve5t44l5caoho3ZYGVQUj6yEkAEizaWAINrXCgceeIkebSQjQ0FMQosENRSqQF7xqFiO4njbEZOk8hka0cMSWLXSoiJC35nrtxe/0RxtgCOU1EzSaqjqL6lADLCCe0bDUFcEAfn8+O+3Ct9INNT1Zp5NETBvbEMWkG3EyNIBcgjgNsAqnpJmkjqKeGJrWXrG9ixvxOspf2TqDEb2344C5p6PczkLNVGmCFxdEaNmAvvo6xgBYciw4WGAfukXSWlcUemWJ2eupxcGO5CuDfskiytpJ88N3S/8AaFXbj6vL/RthLqsjiEeXRqfkxWxWhIp9tKSNf5K5Psj5xvh26U/tKp/1Ev8ARtgIEVVIIYd47GNLXIX5g/0gx1pev1X1gJ9EdWRy5lixPv54WKjK5uqhkEHWu8cZukr2XSi6TpeeIDh8045vrUIz0pRkBVbdWbCx30CaQMt+/u4jAPrVY0m7KWAPNTuPC/iOfPC+mfvILRoha9iR1AI9xlbntY73GF+spKiYR/KQdUrjVECkGqwPz45mO1/ZAF7bkccT5MmlRbRqum1zapqAoII0qbVBNvEd3DAd/V6kyqxUNDsSzvFfneyILGw8e/uwaqQWRowZEVx+UXSunn9G+9/Hzwnx9IjDGGl6srrALQ1NTIbcjxY3va9iRgjH0sXQuiKFwNtT1UakbbXDljwPMnx3wCD0z6GrTqpEsibFTOyQ9Xp2JOlF7LE3A+cSPK4rI+jEaqWepuGsE0xz67sDuyoLm1jvY4cM4WCUM0kypILuiRGSq7W/ZWyaEbcDsEG1+Ax26JVcyQIahKhZF3sz6FNxckk3LLbVsTa5sB3AydE8jgpIlk7BOm5fq3L6Ta12PaJv4X5EbYJSZtDIx0SVAY8LR1AX649PvxKp84VkBBWIG28ote4vYdoXPfgZn9W6lNMa1LhgG1HTpBt2lCjteRPx5hJOYVSKbwyuAL31wX9yqpJ8rYF5v0nkeDStNXB9Sk/INuquC6alUW1ICLgc8ea3pPTQoVktC/ILC7E6729pR43+3CplfTbMBMxFMxpybLIYzH3nfsnuvvtfa4vgE2myCpgq1qYyKyNnLtosZGjdCDdTbjHIbDgNrgC2IXSSrmELR9VUrLM3ympdurvqVLi5NmFxuLXbbfFtUHqqArM6AStqAJ0qNYLBbEFEa5sL2BVUseQi9PMhp0iSTRpSRlVyFJ5r2kKtpBKh9/HAUJBlUzjSsUhsd7iw8ONsMf4HeAgrLKAlgHjKXW9rXjJ4crEre+GrOMqkMkRSKoZDdXQTMyiRGZHBVrEAMrbXO3niP0k6IRtY6nQgapFSGRl8rs4ux33GrbAQui3TOsE6Qo8bLJJ7UiRqANSglVsRGbX29ncm2LqzTOmA0xdux201MKfAIrN7iuKdyikELU0dMZnZ3JZfV1v2WjfUoMouQFtckDc9+J1ZUzRVLddJE8THUZVVHkuLDS5p5wyMCdjq4XwFlZfMxzCm1sSTT1AsZA9u1TniI07vqw7YqfoLmQmrqc69WlJ1B0VClhpi7RMsjq1/CxHdwxbAwFcx5YJa3M3aMSKKiHQdcaskiUsd7FwRuGA3244hVmV1EUlkYILdoSPl54n2doVYb2+HHEHOelVTSVFesNC0ytWAs7FdI/Y8NgbBtOoAMC1hZuRuMSsp6fSym0lHTRKSCS1TT2C732axJHZ2HeeGAOp0jkjWJHp3mCLfr0khJB8r7bG172Ixy/DlMYpYIVen6xbDUAIw3ElbNbX278dzbjiDU5ykkkaAUEUtta6KiQkA9lmVo0VCSVAC35cNsDs66bQqXP4TnBXbRGIFudrlbwtdd+JI+rYGbqCNEbRsOPyqTgBZD7AVb9q67m/ZU32I3wLps9Oluqa04dYpI5ai++xeRWSRVCre5IW5IIxX8vSemZn658xkZbsFM0BVhyOl4gFB420+43x2y2opak6qWlzScBhfS8JCkC42ERUcBYXAte3iFgZvmACr188KlwCCrO7WvuULOpC7XNjexNsC4M5ZCxqCkspVT1QnKbWPsEm/H5tiRvu1xYZWdAVqYFc0eYGVidnakUrvY6jZdXAEcONsRMu9FMKvq9XqUZGGkTy0YW/ioJ1A/dzwDTI60YTRTvI0oIKipdNDEbFneQblTt2bjSCDvbClmPSarYD5JUETLp1Fpma3sGR4wGlVWsdwRsL33w4tlFdHCgjSn1x6iXCwadh7OyqBwt9eJs+es8sQcywSBTrCSB1B2AuEBU389vcTgFLo3mdTCSqNAjy2OsUtY6C5PZG4VVFrjYDBakyExapoIDLMj6tWusi13U9pVnfSzb954nyxxqKx1vpqsycm/Ghq3BJ271GnmBy7zhdrehUlUdTyVBB4NJRTxkXHG4cmw2B1HvsCcAz1dRmDqy+qv1SDZZLkswuSC4qjdd+4jbnhXqulSUDaJcrd99SEvIqEkWuU3GsnUTcA+AxqD0WSRkuc1ZNwNSq44i3FpVvtYc+XLB+TpA1IoRZ6bSqXANPcMq91646jtcAb38b2DrluYvVxNLJlUSAA6UkcEkhSRqDFCo5ElbW48MLEmSVTyl5croI4rKTd7nSbABbT7nhsANz44kzdM6you1PPSNrvqQlYHO25F6hm1EbC1sTcrzmudU0xvFYguFqJPAAaJJGLdncgDci/fcDeS9HGjkcSrTU6KToEU88R1X9qxkI42Atx5eEzN85Ko7GSnkRQLK1VE4BvY/lE+F9t97WvgZn8FfPTMoMr6VOpT1a32DCw0yKfDcne3jipm6JV1Si9XRynSDdijBmsd/a42taygctt9wtXK6urappBVU0UQ9eHVyRvExf5CYkdj5oFiPPFh9Mj/wC31f8As8vC3723fischykwvlKGlaKQVR1u0Ijv8hJt7NyAPpEk6cWX04h15bWKedNL38o2PLywFd5hR1CiJ3rSkYiTS8qxJxQXs6UboAN9ixJ8MAKzOahZFQTU9Ql73ebLWQ24W7KMNuANt/PDRNUAUy9dnEOhkB6pIaUfNHZ1MHO3C5wgZnU5e86tNUVjsnsukdMycTyEYFhYbaTxFsA7ZfnFFUdioARxsVj9VEYI4ESIxBNrG21t8QM6qcugJWP1id5VIISRyVBNxY9agF7gdkEWJ8sLuW9OTTuUp5ZDG53laIo4XkDosvZue1b9EYYRlor1U3pZZmAtK0yCcWPZZmCXYEEDs8LccAFnry0tqKgjZo7MqrRVBlW543jcaSBY8t72w0UqZnPGGcVcUmn8mGqI1vvfjCxB24Fj9e/MdD8whVia8QQMe0EZZAAVO4XQosCeW+1xfkvx9GqWJtQmkzAPcK8NTHBZ7kBCjy6jfY3FhuLXwEjN6TNGc9XRTMsa/ulTMwN+JGoxsTwNuVuGJ+SUzo5FUnqytpDyMxjtpIOnVKrK6b2IDeOx3IKToxSNdJvWY3UAljKrs29tOkuFBPC1ydzbB3o7lGW0jNdKuQSWFpoUlBIY3AQROQRbdh8RgDtZQ09TpdK2huDeLTGOybHfUjBwtwfDbEmJnjBDiOotsSLsnAkkapZG3sOQ4HvwuZR00ojOfVWo6Mi4l69HRmGobI8elSOHZNtwdtsFoM2qJCZKeroWJuA0dJM5e3DdWPG1yFva3ecBxzLJpKtWdaOn3bTqkdwrDUNtPUrubntXNrWBOBU3RSeCqh63rhG7trWCqZ1UKDZStl2uB2jaw4g23Z8qlzCWJjNJA1h+TWhkkIF7D25Evbjbc2wH6XK0iiFpJoXkALlMqszntXu5k0hTsbXPnvgOGW5U46yxkUOS3Wt1AZ9VyF1RmM3NjuWtx7sdoeh0kkRjjtCt7mBnZCbggkjrXS1mY6gu/I4R8qfLYh1T19aG1XOiGONb3O/aYk2uefM4YYamkqZbRTBnjj6oEq6tIV4y3jiZSSthbVbs3I44D2Oik0zVHXJVNpZrP61FEhJsdWlWOq/EkAX47G+F+n6NK4djTVEsSAqChlVtdx++FVtvyVvrwyUtZVU0kcaTiWN5GSKF7i2j54JQBR2r72XY2vY2bpujVSsO80B8XjpyAOJItEoB38RtzwFd5LWR0AaSCkronOzPNAsvVjj2DYW3Ft8EV6PwzNHVRxujzFWZZoYHDHUBJKQ5OjV7YB24gHcDA/8ACE9NIL09LJBr162VSHUXAbVDsp7RHs7HjifF0iyue8cVJFG5BNi+kbcyySW7z79+FyDFlcM0eaUQdAEvOq6Hg0n5L2wsQWykKOKjli1hireiiuKygidoW0xVUi9SWICN1QRSzE3Iu3DbYYtMYCmuleZLSVlc8ksgEk0dlSSi1bQR3bROjPp3Auov2Rzx4q/SFlzQ9S07TqbX9YpS97G+wWJBfxOLk6kXvYXPOwxtoQeIB92A+c19IUevRTUWX2BAVnpCrWHMDW428beWDlV0hrY3GmPLlVgWPV9WD5HcA7W9ob74u31NLEaFseI0i32Y5nK4uHVR/qL/AFYCivxkrpg0emiYEbszUSqDe17MhG9wbHffltjUfRpqZmkOYUix3NkgrHhC6iRcdXAbm4t3beWLzfJYG4wxHzjQ/djl+LdL/m0H8VH/AGcBSy1OXDSyZjKHUWuKqZrcybmnW5JOJVE8chYR5rVSbXsaqRCLC5szQ2vblY+WLc/FSj3/AGLT7/6GP+zjzJ0Ro240lOf9zH/Z8MBUeZZZCqB2rat78kzB5LW+kFprjuwSynKVjIletnKaQLNmLnYndSjQrfbiCbfA2seToVQt7VHTH/cx/wBnEZvRzlp/xGm/ikH2DAJOZVk8itHTmkmUbDUamoJHIabMg7rajzwqRUUkU+ipFLTzkMVaGkLOBxvphmSRedrpwUknni3l9GmWjhRU/wDFg/b9uNJ6MstBuKKG97+yT9p4eGAr/K5QboMxnlZD2gsWYqRfgLLMOdhe324zO4csZAlUtW8gJOp4q4j3F2ewvxNibd2H5/RjlxNxSoh742kjPxjYY6yej6kYKNMoC8LVNSOd7H5TfAUw82WvZIoaMyLcAP67qaw9nSYlUHYjiLXvyxEywRymWOSkpIQhBCPV1EeriAVSSZVkXY73HHFzp6KMtButOVO/szVAvfc3tJvjcnoqy5iC0LsyiwZp6gm177kyXOArd+jsCIHEDSEEXEdS2/iLVzaQN+R38DcDvxzoKeo0iGo0AAMC1RqBBsRb1sKb3Jv5ceVpL6H8u0lerlNzxM81/L2rW92I1Z6EctksWSW4Fr9dITb9In6sAIq+knXVmULF1mgzu12glUH5JhszOQ2zEHc24+GLC6R/tOovuOok2/3bYWsp9D9DTTwzR9dqguUDSkqDe4NrcjfYbHUb3w51VOHRkbgylT5EWP24CoqWlrPUo1o80CdkWilihpwoK72OncXN9hc8d74hZ/VZjIV15tltNo+bHVSLqsAO1uS3DDbL6DcucAOJWIAF9YB2H5qjHfLvRJTwNeCeojUWsq9RtYcdZi1+PHAVTmGdyBChq6OqY6rlXr31ar7cQgAv5bb33vOyujpZXi66KgjB0B3NehITa56tiSW5gE7cNsWk/oooXJMySTFuOuVx/Rlcem9E2Wm16c7cPlqjb+UwCbBlOSTFlWsjuBpI7aCw23DNpa5APuwt5jkGUxRKI56qRh7TQwIxBXcnVtpuDsAx4+WLZ/8ASvLd/wBj3ubkmWcknvuZL4l0/QOkjvoR1uNJAmnsR3EF7EC+3dgKqyjLMlWPV11TCSB2nNyd7XIXWtwTY+eOGddOKOGMwRSXZR+VahgbVe57WpgwN2O9u/zxbUHQWCMaY3qEW97LUSjc8eDeP144zejekZizdeS2xJqJmuOQOpje1r4CqB0upq2JYDHHUSatTFqVYNlAIAaNmKrfbvN+WFHpFV1NNeDq2p4n9mJXezAm+sbkHe3wx9F/iJT6Qpaay8B18g8uBFrW4DEaf0YUTkF1mYg3F6ifY3J+ntxwFJ9FM0moiktRTzGNrkMXmDWPG3VkC197MMOL5q9SsE9OhpwqsTIUpZWkvwCNUSJIbWIvb44sQej+kHzZtuH7Kq/vlwPl9D2VMbmkF/8AWTf3mASctqMz60DREUaw1Sfg0b/SOhiwNtzbV5c8Hs6mraKLXDJ64ZAdV2iVF4dkKoUEXuAR2u88Bg/H6L6FfZSUEbBhU1IIvsbESbbE/HEem9EOXxiyJKu97ionBv37Px8cAEyaumliL11J+WVQrxwhyotsptIxsOIJW25viQmZwwRaomd0WwN+q2tsNtGpb3sFsL22FsM0PQtEFknqlF7j5dj/ADgf/Ce/AqX0UwGYTdfUCQC2rVET53Mfn5X2tgKo6SxVXrTTQmRI2uvUzhWuNrgRKN19ngt+fI4a8kkp8vgkM0yRVL2s6xyRLqtujaIw1wQfaHjbDtP0FckstdUajb246WQAgWBAaHY+RGA2Yeiuec/KZnOOfycaodXI9lhw28/DAc+h2cyVeYxTO0boKSZUZGU7iaAODp/RIB4X+NkjCZ0S6BPRTB+vjkQI62EGhyXZCXZ9Z1MerW5tvbDngP/Z"/>
          <p:cNvSpPr>
            <a:spLocks noChangeAspect="1" noChangeArrowheads="1"/>
          </p:cNvSpPr>
          <p:nvPr/>
        </p:nvSpPr>
        <p:spPr bwMode="auto">
          <a:xfrm>
            <a:off x="63500" y="-288131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/>
          </a:p>
        </p:txBody>
      </p:sp>
      <p:pic>
        <p:nvPicPr>
          <p:cNvPr id="17411" name="Picture 4" descr="http://www.psykoweb.dk/kontakt/boat-lan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804" y="843559"/>
            <a:ext cx="7708900" cy="2917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boks 1"/>
          <p:cNvSpPr txBox="1"/>
          <p:nvPr/>
        </p:nvSpPr>
        <p:spPr>
          <a:xfrm>
            <a:off x="602804" y="3860730"/>
            <a:ext cx="74583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smtClean="0"/>
              <a:t>”</a:t>
            </a:r>
            <a:r>
              <a:rPr lang="da-DK" sz="2800" i="1" dirty="0" smtClean="0"/>
              <a:t>Hvad er sandheden andet end </a:t>
            </a:r>
            <a:r>
              <a:rPr lang="da-DK" sz="2800" i="1" dirty="0" err="1" smtClean="0"/>
              <a:t>leven</a:t>
            </a:r>
            <a:r>
              <a:rPr lang="da-DK" sz="2800" i="1" dirty="0" smtClean="0"/>
              <a:t> for en ide </a:t>
            </a:r>
            <a:r>
              <a:rPr lang="da-DK" sz="2800" dirty="0" smtClean="0"/>
              <a:t>?”</a:t>
            </a:r>
          </a:p>
          <a:p>
            <a:endParaRPr lang="da-DK" sz="2800" dirty="0"/>
          </a:p>
          <a:p>
            <a:r>
              <a:rPr lang="da-DK" sz="2400" dirty="0" smtClean="0"/>
              <a:t>Kierkegaard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93760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boks 1"/>
          <p:cNvSpPr txBox="1"/>
          <p:nvPr/>
        </p:nvSpPr>
        <p:spPr>
          <a:xfrm>
            <a:off x="291114" y="951570"/>
            <a:ext cx="864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/>
              <a:t>Man øger værdien ved at have fokus på tallene før </a:t>
            </a:r>
            <a:r>
              <a:rPr lang="da-DK" sz="2400" b="1" dirty="0" smtClean="0"/>
              <a:t>kommaet  </a:t>
            </a:r>
            <a:r>
              <a:rPr lang="da-DK" sz="2400" dirty="0" smtClean="0"/>
              <a:t>(Bagatelgrænse - Elfenbenstårne)</a:t>
            </a:r>
            <a:endParaRPr lang="da-DK" sz="2400" dirty="0"/>
          </a:p>
          <a:p>
            <a:endParaRPr lang="da-DK" sz="2400" dirty="0"/>
          </a:p>
          <a:p>
            <a:r>
              <a:rPr lang="da-DK" sz="2400" b="1" dirty="0"/>
              <a:t>Hjælp med prioritering </a:t>
            </a:r>
            <a:r>
              <a:rPr lang="da-DK" sz="2400" dirty="0"/>
              <a:t>- Hvad der er det vigtigste</a:t>
            </a:r>
          </a:p>
          <a:p>
            <a:endParaRPr lang="da-DK" sz="2400" dirty="0"/>
          </a:p>
          <a:p>
            <a:r>
              <a:rPr lang="da-DK" sz="2400" b="1" dirty="0" smtClean="0"/>
              <a:t>Inddrag forskellighed </a:t>
            </a:r>
            <a:r>
              <a:rPr lang="da-DK" sz="2400" dirty="0" smtClean="0"/>
              <a:t>– Ikke begrænset af viden</a:t>
            </a:r>
            <a:endParaRPr lang="da-DK" sz="2400" dirty="0"/>
          </a:p>
        </p:txBody>
      </p:sp>
      <p:pic>
        <p:nvPicPr>
          <p:cNvPr id="4" name="Picture 5" descr="iltsvind_14-01-2010_410784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109" y="3235055"/>
            <a:ext cx="4800600" cy="173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boks 4"/>
          <p:cNvSpPr txBox="1"/>
          <p:nvPr/>
        </p:nvSpPr>
        <p:spPr>
          <a:xfrm>
            <a:off x="2961142" y="195486"/>
            <a:ext cx="2876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b="1" dirty="0" smtClean="0"/>
              <a:t>Sparringspartnere</a:t>
            </a:r>
            <a:endParaRPr lang="da-DK" sz="2800" b="1" dirty="0"/>
          </a:p>
        </p:txBody>
      </p:sp>
    </p:spTree>
    <p:extLst>
      <p:ext uri="{BB962C8B-B14F-4D97-AF65-F5344CB8AC3E}">
        <p14:creationId xmlns:p14="http://schemas.microsoft.com/office/powerpoint/2010/main" val="302112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boks 1"/>
          <p:cNvSpPr txBox="1"/>
          <p:nvPr/>
        </p:nvSpPr>
        <p:spPr>
          <a:xfrm>
            <a:off x="1076063" y="1742529"/>
            <a:ext cx="1231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Grundvand</a:t>
            </a:r>
            <a:endParaRPr lang="da-DK" dirty="0"/>
          </a:p>
        </p:txBody>
      </p:sp>
      <p:sp>
        <p:nvSpPr>
          <p:cNvPr id="6" name="Tekstboks 5"/>
          <p:cNvSpPr txBox="1"/>
          <p:nvPr/>
        </p:nvSpPr>
        <p:spPr>
          <a:xfrm>
            <a:off x="539552" y="2167455"/>
            <a:ext cx="1559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Overfladevand</a:t>
            </a:r>
            <a:endParaRPr lang="da-DK" dirty="0"/>
          </a:p>
        </p:txBody>
      </p:sp>
      <p:sp>
        <p:nvSpPr>
          <p:cNvPr id="7" name="Tekstboks 6"/>
          <p:cNvSpPr txBox="1"/>
          <p:nvPr/>
        </p:nvSpPr>
        <p:spPr>
          <a:xfrm>
            <a:off x="1265663" y="1203598"/>
            <a:ext cx="1344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Vandkvalitet</a:t>
            </a:r>
            <a:endParaRPr lang="da-DK" dirty="0"/>
          </a:p>
        </p:txBody>
      </p:sp>
      <p:sp>
        <p:nvSpPr>
          <p:cNvPr id="8" name="Tekstboks 7"/>
          <p:cNvSpPr txBox="1"/>
          <p:nvPr/>
        </p:nvSpPr>
        <p:spPr>
          <a:xfrm>
            <a:off x="2774184" y="3755236"/>
            <a:ext cx="53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CO</a:t>
            </a:r>
            <a:r>
              <a:rPr lang="da-DK" baseline="-25000" dirty="0"/>
              <a:t>2</a:t>
            </a:r>
            <a:endParaRPr lang="da-DK" dirty="0"/>
          </a:p>
        </p:txBody>
      </p:sp>
      <p:sp>
        <p:nvSpPr>
          <p:cNvPr id="9" name="Rektangel 8"/>
          <p:cNvSpPr/>
          <p:nvPr/>
        </p:nvSpPr>
        <p:spPr>
          <a:xfrm>
            <a:off x="5220072" y="630828"/>
            <a:ext cx="721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smtClean="0"/>
              <a:t>Natur</a:t>
            </a:r>
            <a:endParaRPr lang="da-DK" dirty="0"/>
          </a:p>
        </p:txBody>
      </p:sp>
      <p:sp>
        <p:nvSpPr>
          <p:cNvPr id="10" name="Rektangel 9"/>
          <p:cNvSpPr/>
          <p:nvPr/>
        </p:nvSpPr>
        <p:spPr>
          <a:xfrm>
            <a:off x="833236" y="3291830"/>
            <a:ext cx="220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err="1" smtClean="0"/>
              <a:t>Cost</a:t>
            </a:r>
            <a:r>
              <a:rPr lang="da-DK" dirty="0" smtClean="0"/>
              <a:t> </a:t>
            </a:r>
            <a:r>
              <a:rPr lang="da-DK" dirty="0" err="1" smtClean="0"/>
              <a:t>benefit</a:t>
            </a:r>
            <a:r>
              <a:rPr lang="da-DK" dirty="0" smtClean="0"/>
              <a:t> / følelser</a:t>
            </a:r>
            <a:endParaRPr lang="da-DK" dirty="0"/>
          </a:p>
        </p:txBody>
      </p:sp>
      <p:sp>
        <p:nvSpPr>
          <p:cNvPr id="11" name="Rektangel 10"/>
          <p:cNvSpPr/>
          <p:nvPr/>
        </p:nvSpPr>
        <p:spPr>
          <a:xfrm>
            <a:off x="6119688" y="924950"/>
            <a:ext cx="2314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smtClean="0"/>
              <a:t>Landdistrikt udvikling </a:t>
            </a:r>
            <a:endParaRPr lang="da-DK" dirty="0"/>
          </a:p>
        </p:txBody>
      </p:sp>
      <p:sp>
        <p:nvSpPr>
          <p:cNvPr id="12" name="Rektangel 11"/>
          <p:cNvSpPr/>
          <p:nvPr/>
        </p:nvSpPr>
        <p:spPr>
          <a:xfrm>
            <a:off x="1863839" y="630828"/>
            <a:ext cx="1360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smtClean="0"/>
              <a:t>Biodiversitet</a:t>
            </a:r>
            <a:endParaRPr lang="da-DK" dirty="0"/>
          </a:p>
        </p:txBody>
      </p:sp>
      <p:sp>
        <p:nvSpPr>
          <p:cNvPr id="13" name="Rektangel 12"/>
          <p:cNvSpPr/>
          <p:nvPr/>
        </p:nvSpPr>
        <p:spPr>
          <a:xfrm>
            <a:off x="7326047" y="2017752"/>
            <a:ext cx="1606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smtClean="0"/>
              <a:t>Bæredygtighed</a:t>
            </a:r>
            <a:endParaRPr lang="da-DK" dirty="0"/>
          </a:p>
        </p:txBody>
      </p:sp>
      <p:sp>
        <p:nvSpPr>
          <p:cNvPr id="14" name="Rektangel 13"/>
          <p:cNvSpPr/>
          <p:nvPr/>
        </p:nvSpPr>
        <p:spPr>
          <a:xfrm>
            <a:off x="5721036" y="3805894"/>
            <a:ext cx="1037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smtClean="0"/>
              <a:t>Økonomi</a:t>
            </a:r>
            <a:endParaRPr lang="da-DK" dirty="0"/>
          </a:p>
        </p:txBody>
      </p:sp>
      <p:sp>
        <p:nvSpPr>
          <p:cNvPr id="15" name="Rektangel 14"/>
          <p:cNvSpPr/>
          <p:nvPr/>
        </p:nvSpPr>
        <p:spPr>
          <a:xfrm>
            <a:off x="3235370" y="263874"/>
            <a:ext cx="2199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smtClean="0"/>
              <a:t>Landbrugsproduktion</a:t>
            </a:r>
            <a:endParaRPr lang="da-DK" dirty="0"/>
          </a:p>
        </p:txBody>
      </p:sp>
      <p:sp>
        <p:nvSpPr>
          <p:cNvPr id="16" name="Rektangel 15"/>
          <p:cNvSpPr/>
          <p:nvPr/>
        </p:nvSpPr>
        <p:spPr>
          <a:xfrm>
            <a:off x="7236296" y="1419876"/>
            <a:ext cx="1180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smtClean="0"/>
              <a:t>Bosætning</a:t>
            </a:r>
            <a:endParaRPr lang="da-DK" dirty="0"/>
          </a:p>
        </p:txBody>
      </p:sp>
      <p:sp>
        <p:nvSpPr>
          <p:cNvPr id="17" name="Rektangel 16"/>
          <p:cNvSpPr/>
          <p:nvPr/>
        </p:nvSpPr>
        <p:spPr>
          <a:xfrm>
            <a:off x="6817803" y="3613671"/>
            <a:ext cx="965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smtClean="0"/>
              <a:t>Ejerskab</a:t>
            </a:r>
            <a:endParaRPr lang="da-DK" dirty="0"/>
          </a:p>
        </p:txBody>
      </p:sp>
      <p:sp>
        <p:nvSpPr>
          <p:cNvPr id="18" name="Rektangel 17"/>
          <p:cNvSpPr/>
          <p:nvPr/>
        </p:nvSpPr>
        <p:spPr>
          <a:xfrm>
            <a:off x="7621897" y="2643758"/>
            <a:ext cx="1015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smtClean="0"/>
              <a:t>Sundhed</a:t>
            </a:r>
            <a:endParaRPr lang="da-DK" dirty="0"/>
          </a:p>
        </p:txBody>
      </p:sp>
      <p:sp>
        <p:nvSpPr>
          <p:cNvPr id="19" name="Rektangel 18"/>
          <p:cNvSpPr/>
          <p:nvPr/>
        </p:nvSpPr>
        <p:spPr>
          <a:xfrm>
            <a:off x="771319" y="2696006"/>
            <a:ext cx="1970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smtClean="0"/>
              <a:t>Rekreative forhold</a:t>
            </a:r>
            <a:endParaRPr lang="da-DK" dirty="0"/>
          </a:p>
        </p:txBody>
      </p:sp>
      <p:sp>
        <p:nvSpPr>
          <p:cNvPr id="20" name="Rektangel 19"/>
          <p:cNvSpPr/>
          <p:nvPr/>
        </p:nvSpPr>
        <p:spPr>
          <a:xfrm>
            <a:off x="3472287" y="3939902"/>
            <a:ext cx="1951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smtClean="0"/>
              <a:t>Samfundsudvikling</a:t>
            </a:r>
            <a:endParaRPr lang="da-DK" dirty="0"/>
          </a:p>
        </p:txBody>
      </p:sp>
      <p:sp>
        <p:nvSpPr>
          <p:cNvPr id="21" name="Rektangel 20"/>
          <p:cNvSpPr/>
          <p:nvPr/>
        </p:nvSpPr>
        <p:spPr>
          <a:xfrm>
            <a:off x="7277828" y="3171603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smtClean="0"/>
              <a:t>Salt</a:t>
            </a:r>
            <a:endParaRPr lang="da-DK" dirty="0"/>
          </a:p>
        </p:txBody>
      </p:sp>
      <p:cxnSp>
        <p:nvCxnSpPr>
          <p:cNvPr id="26" name="Lige pilforbindelse 25"/>
          <p:cNvCxnSpPr/>
          <p:nvPr/>
        </p:nvCxnSpPr>
        <p:spPr>
          <a:xfrm>
            <a:off x="3042623" y="1000160"/>
            <a:ext cx="737289" cy="7423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Lige pilforbindelse 27"/>
          <p:cNvCxnSpPr/>
          <p:nvPr/>
        </p:nvCxnSpPr>
        <p:spPr>
          <a:xfrm>
            <a:off x="2610198" y="1460049"/>
            <a:ext cx="953690" cy="6187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Lige pilforbindelse 29"/>
          <p:cNvCxnSpPr/>
          <p:nvPr/>
        </p:nvCxnSpPr>
        <p:spPr>
          <a:xfrm>
            <a:off x="2358168" y="1893210"/>
            <a:ext cx="1094360" cy="371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Lige pilforbindelse 31"/>
          <p:cNvCxnSpPr/>
          <p:nvPr/>
        </p:nvCxnSpPr>
        <p:spPr>
          <a:xfrm>
            <a:off x="2268305" y="2387084"/>
            <a:ext cx="1142962" cy="817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Lige pilforbindelse 36"/>
          <p:cNvCxnSpPr/>
          <p:nvPr/>
        </p:nvCxnSpPr>
        <p:spPr>
          <a:xfrm flipH="1">
            <a:off x="5244608" y="1021426"/>
            <a:ext cx="190339" cy="5457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Lige pilforbindelse 39"/>
          <p:cNvCxnSpPr/>
          <p:nvPr/>
        </p:nvCxnSpPr>
        <p:spPr>
          <a:xfrm>
            <a:off x="4445429" y="594412"/>
            <a:ext cx="20773" cy="5013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Lige pilforbindelse 44"/>
          <p:cNvCxnSpPr/>
          <p:nvPr/>
        </p:nvCxnSpPr>
        <p:spPr>
          <a:xfrm flipH="1">
            <a:off x="5580651" y="1109616"/>
            <a:ext cx="539037" cy="7835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Lige pilforbindelse 47"/>
          <p:cNvCxnSpPr/>
          <p:nvPr/>
        </p:nvCxnSpPr>
        <p:spPr>
          <a:xfrm flipH="1">
            <a:off x="5652120" y="1602089"/>
            <a:ext cx="1632852" cy="4767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Lige pilforbindelse 57"/>
          <p:cNvCxnSpPr>
            <a:stCxn id="13" idx="1"/>
          </p:cNvCxnSpPr>
          <p:nvPr/>
        </p:nvCxnSpPr>
        <p:spPr>
          <a:xfrm flipH="1">
            <a:off x="5721036" y="2202418"/>
            <a:ext cx="1605011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Lige pilforbindelse 61"/>
          <p:cNvCxnSpPr>
            <a:stCxn id="18" idx="1"/>
          </p:cNvCxnSpPr>
          <p:nvPr/>
        </p:nvCxnSpPr>
        <p:spPr>
          <a:xfrm flipH="1" flipV="1">
            <a:off x="5796136" y="2736091"/>
            <a:ext cx="1825761" cy="923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Lige pilforbindelse 66"/>
          <p:cNvCxnSpPr/>
          <p:nvPr/>
        </p:nvCxnSpPr>
        <p:spPr>
          <a:xfrm flipH="1" flipV="1">
            <a:off x="5796136" y="3065338"/>
            <a:ext cx="1440160" cy="2909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Lige pilforbindelse 69"/>
          <p:cNvCxnSpPr>
            <a:stCxn id="17" idx="1"/>
          </p:cNvCxnSpPr>
          <p:nvPr/>
        </p:nvCxnSpPr>
        <p:spPr>
          <a:xfrm flipH="1" flipV="1">
            <a:off x="5743339" y="3393104"/>
            <a:ext cx="1074464" cy="4052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Lige pilforbindelse 78"/>
          <p:cNvCxnSpPr/>
          <p:nvPr/>
        </p:nvCxnSpPr>
        <p:spPr>
          <a:xfrm flipH="1" flipV="1">
            <a:off x="5418387" y="3521574"/>
            <a:ext cx="377750" cy="4183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Lige pilforbindelse 86"/>
          <p:cNvCxnSpPr/>
          <p:nvPr/>
        </p:nvCxnSpPr>
        <p:spPr>
          <a:xfrm flipV="1">
            <a:off x="4572000" y="3595720"/>
            <a:ext cx="0" cy="3872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Lige pilforbindelse 89"/>
          <p:cNvCxnSpPr/>
          <p:nvPr/>
        </p:nvCxnSpPr>
        <p:spPr>
          <a:xfrm flipV="1">
            <a:off x="3235370" y="3291830"/>
            <a:ext cx="688558" cy="5140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Lige pilforbindelse 95"/>
          <p:cNvCxnSpPr>
            <a:stCxn id="10" idx="3"/>
          </p:cNvCxnSpPr>
          <p:nvPr/>
        </p:nvCxnSpPr>
        <p:spPr>
          <a:xfrm flipV="1">
            <a:off x="3042623" y="3065338"/>
            <a:ext cx="665281" cy="4111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Lige pilforbindelse 99"/>
          <p:cNvCxnSpPr/>
          <p:nvPr/>
        </p:nvCxnSpPr>
        <p:spPr>
          <a:xfrm flipV="1">
            <a:off x="2699792" y="2782257"/>
            <a:ext cx="752736" cy="461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4" descr="Billedresultat for god id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379" y="1204375"/>
            <a:ext cx="763596" cy="231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92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Billede af Solski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12" y="1491630"/>
            <a:ext cx="1739688" cy="12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3779" y="140925"/>
            <a:ext cx="7183710" cy="713404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Fordele ved klima ændringer</a:t>
            </a:r>
            <a:endParaRPr lang="da-DK" dirty="0"/>
          </a:p>
        </p:txBody>
      </p:sp>
      <p:sp>
        <p:nvSpPr>
          <p:cNvPr id="3" name="Rektangel 2"/>
          <p:cNvSpPr/>
          <p:nvPr/>
        </p:nvSpPr>
        <p:spPr>
          <a:xfrm>
            <a:off x="467544" y="1167594"/>
            <a:ext cx="784887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b="1" dirty="0" smtClean="0"/>
              <a:t>Varmere klima: </a:t>
            </a:r>
            <a:r>
              <a:rPr lang="da-DK" sz="2400" dirty="0" smtClean="0"/>
              <a:t>dejligt for de fleste – Fordel for landbruget, formodentlig flere turister</a:t>
            </a:r>
          </a:p>
          <a:p>
            <a:endParaRPr lang="da-DK" sz="2400" dirty="0"/>
          </a:p>
          <a:p>
            <a:endParaRPr lang="da-DK" dirty="0" smtClean="0"/>
          </a:p>
          <a:p>
            <a:r>
              <a:rPr lang="da-DK" sz="2400" b="1" dirty="0" smtClean="0"/>
              <a:t>Vand </a:t>
            </a:r>
            <a:r>
              <a:rPr lang="da-DK" sz="2400" b="1" dirty="0"/>
              <a:t>nok i fremtiden: </a:t>
            </a:r>
            <a:r>
              <a:rPr lang="da-DK" sz="2400" dirty="0"/>
              <a:t>grundlæggende </a:t>
            </a:r>
            <a:r>
              <a:rPr lang="da-DK" sz="2400" dirty="0" smtClean="0"/>
              <a:t>forudsætning</a:t>
            </a:r>
            <a:r>
              <a:rPr lang="da-DK" sz="2400" dirty="0"/>
              <a:t>, som mange andre lande </a:t>
            </a:r>
            <a:r>
              <a:rPr lang="da-DK" sz="2400" dirty="0" smtClean="0"/>
              <a:t>skal bruge store ressourcer på at opnå.</a:t>
            </a:r>
          </a:p>
          <a:p>
            <a:endParaRPr lang="da-DK" dirty="0"/>
          </a:p>
        </p:txBody>
      </p:sp>
      <p:sp>
        <p:nvSpPr>
          <p:cNvPr id="4" name="Rektangel 3"/>
          <p:cNvSpPr/>
          <p:nvPr/>
        </p:nvSpPr>
        <p:spPr>
          <a:xfrm>
            <a:off x="827584" y="3465098"/>
            <a:ext cx="84910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800" dirty="0"/>
              <a:t/>
            </a:r>
            <a:br>
              <a:rPr lang="da-DK" sz="2800" dirty="0"/>
            </a:br>
            <a:r>
              <a:rPr lang="da-DK" sz="2800" dirty="0" smtClean="0"/>
              <a:t>”</a:t>
            </a:r>
            <a:r>
              <a:rPr lang="da-DK" sz="2400" b="1" i="1" dirty="0" smtClean="0"/>
              <a:t>Danmark </a:t>
            </a:r>
            <a:r>
              <a:rPr lang="da-DK" sz="2400" b="1" i="1" dirty="0"/>
              <a:t>er i lidt af et smørhul, når vi taler </a:t>
            </a:r>
            <a:r>
              <a:rPr lang="da-DK" sz="2400" b="1" i="1" dirty="0" smtClean="0"/>
              <a:t>klimaforandringer</a:t>
            </a:r>
            <a:r>
              <a:rPr lang="da-DK" sz="2400" b="1" dirty="0" smtClean="0"/>
              <a:t>”</a:t>
            </a:r>
            <a:endParaRPr lang="da-DK" sz="2400" b="1" dirty="0"/>
          </a:p>
        </p:txBody>
      </p:sp>
      <p:sp>
        <p:nvSpPr>
          <p:cNvPr id="5" name="Rektangel 4"/>
          <p:cNvSpPr/>
          <p:nvPr/>
        </p:nvSpPr>
        <p:spPr>
          <a:xfrm>
            <a:off x="3419872" y="4412056"/>
            <a:ext cx="51682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/>
              <a:t>Jørgen E. Olesen, professor i jordbrugsproduktion ved Aarhus Universitet</a:t>
            </a:r>
          </a:p>
        </p:txBody>
      </p:sp>
      <p:sp>
        <p:nvSpPr>
          <p:cNvPr id="6" name="AutoShape 2" descr="data:image/jpeg;base64,/9j/4AAQSkZJRgABAQAAAQABAAD/2wCEAAkGBxQSEhUUEBQUFhUVGBQWFRQWFRcUFxgXFxQXFxoVFBcdHCggGBolHBYXITEhJSkrLi4uFx8zODMsNygtLisBCgoKDg0OGxAQGywkICUsLCwsLCwsLCwsLCwsLCwsLCwsLCwsLCwsLCwsLCwsLCwsLCwsLCwsLCwsLCwsLCwsLP/AABEIAL4AyAMBEQACEQEDEQH/xAAbAAACAwEBAQAAAAAAAAAAAAAABAEDBQYCB//EAEEQAAIBAgMEBwUGAwcFAQAAAAECAAMRBBIhBTFBURMiMmFxgZEGUnKxwTNCYpKh0SNTggcUQ6LS4fAkY7LC8TT/xAAbAQABBQEBAAAAAAAAAAAAAAAAAQIDBAUGB//EADYRAAIBAwMCBAQEBQQDAAAAAAABAgMEERIhMQVBEyJRYQYycZEUQlKBI7HB0eEVFmKhJDPw/9oADAMBAAIRAxEAPwD7jAAgAQAIAEACABADy0axOdhTZeNFZA6bjfTkQbWjadSNRaoktam6c9LHZIRhAAgB5aGBGsmdtvEFaZC9p+ovnvPkLzP6lcK3ouXrsWbaOqSb7bnrYB/gU+5QvppJOny1W8Rtz/7W/c0BLhCTAAgAQAIAEACABAAgAQAIAEACABAAgAQAIAeYnbAHNbCqdDVZD2Hd18HVjb8w+U5uxuvBu50JPbsaFdeJDWuTprzpMmeTFAIAeSYgZMLF1Okrn3aQyj421PoLDznF/El3qkqSfBepRcIfUa9n/syOT1B/nM6Ho89VrEhul50/oagmn3K5MUAgAQAjNAFuF4ATAAgAQAIAEACABACCYmcBgBFETJgKEAPMHwJ3OaxWHzVK63t1lZTyJUWPqJwfWpO2vFNGlSfkibWy8X0tMMdDuYcmGhE7GyuY3FFTRSrQ0Tx2HBLSIyYoC+OxApozncoJ8eQ9ZFXqqlByY+ENTSRi4KkVUZu0bs3xNqZ5Xe3DrVnJl9vfbgc2AdKo5VG/UAzvegS/8RfUr3fK+hqibncqkwAIAQTABTH45aS3bUnRVHaY8hK1zd06EczZJTpOo8L9zN2G1SpUerVO7qIo7Itq1uZvYX7pS6bWqXOas9vQsXKhBKMTemsUwgAQAIAEACABADK2/XqUwtSnYhT11O4g8b8LSle1JUo60s4LFvGM5aZPAxgNoLVF10ItmU71PfH2l3TuI5iyOrSlB7jgMskYRQPIMT6h7mJjVtiT+OmD+RiP/acV8UQ88Zsu0XmB5wlXoq34atge6oBofMaeUPhu+0SdGXfgWrHVD3X8jcqVAASdwFz5TtJSUYtspJZeEJbK2mKyk5cpB7J32Oqt4Eayta3kLiLceUS1qXhvHIttqrndKXD7R/AdkeZ+UxPiO70UvDXckt1jMjzOC9iZnvYhtUrDvRvVSPpO++G6uqi4+hDdcRZrM1hczpG8LLKqTbBKlxcbjqPCEXqWQ3XJ6vFygEto7QFIWtmduwg3nvPIDnKd5e07aGqRLSpOb9jDrh+2xzVn6i8lvwUchvPO04Wpc1OoXKj2yXlpisLg6LBYYU0VF3KAPHvM9CpU1Tgoozpyc5ZYxJBoQAIAEACABAAgBVXphgVbUEEEdxjZwU1h8Cp6XqOYpYcglQ2WrSOUPzU9nMOII+Rnn9y6vTbrMHsaTkprL4ZsbO2nnORxlqDhwI5oeInXWHVKV0vcp1aGnjg0hNN+xXwc/gNrst1r6qGYCpysxFnH1mHQ6tFXEqNX1LtS3TipR+xftbSpRbnnW/iA30lP4kgqlFT9BLfLTTKcVRzqRe19x4g8DOKo1XSmprlE8Hh5PGJx5q00p7nYkVe4J2vXT1nbX/VouzTi92R06Gio59uwVWNNhVH3dHA4p+43jznPdIv3b18yezHuOtaSMK+ctV/mHTuQaL9T5xvWbzx67xwGNK0jUx0t8CINlm1ep3pTPoWH1nbfDFVaZQGV1mnH6sqx+K6cmmh/hC4dvfO7KvdzMXrXWVD+FSEo09PmY7sJyaKX3gZfym30m/YVfFt4yXoQXCxLYnaO0ej6qgNUO5b7vxNyEivuo0rSGXu/QWlScueDOoULEsxzO29voOQ7p55fXtS5nqbLjaxiPBdsyl0lVn+7T6i97HtHyFh6zqPhyx0p1pENeWIKPqbc63kpnqABAAgAQAIAEACAEGAj9TG25Sylaw3Dqv8ACdx8j85zvxBZeNRU4rdFu3lnyMor0A418QwNiDzU8Jw1CvUozzB4J/Yuwe0yhCVz3LU3Bu5vdb5zuul9ahXWifJBOh3iLUV1qrw6RvQ6/Wcv1rMbx9iePC+hRUwrqVFM9QMDkP3fhPLukf8AqU527oVd12Hxcd2+R4TLay9iN87CVSvRpszMyhmtfXeB3SxorTio42RYjTq1IpJPBS+3qI4k+UcrKoPjY1foeF2/R/EB8MV2VTljvwVXIxS2zRbc4HjpI5WlVdiKVrVXY91KOdsyvYFcrZd5F7gA8JZt72rbQcYrGSKTwsNDSUwosBYDcBu8JQlLU3JsbyK4bHMhqUqYu5bML9lVYA5m876cZ1th1WNtZNPnsJUp6mmXYfD5bknMx1ZjvJ+nhOYurqpcT1SYsntgjFVsq9XVjoo5sdAIWlF1qqihYpPfsbOAwop01QcBqeZ4n1nqVtSVKkoJcFCrPVJyGZPwMJigEACABAAgAQAIAQYAVV6YdSrC4III7jGTippwYsW4vYwMGSt6bHrUzlJ4kfdY+InmHU7R0K0kaHzLUu4xUQEWIuDvBlCnKUXmIiZRg8NkzdYsCbi+pGgFr8d0nuLideWqXI+Us4E9obZSnoOs3Ibh4mSUbSU95E9vZyn9DAxW0qtXexA5LoJo07eFNbGpStIQ5FVpc5K5vsWMpcC+LxtOmQrFix1yIpdrc7AbpPTt6k1nt9iGVxGPJ7weJSrfIdV0ZSCrKeTKdRG1KVSnyLCvGRcaciVR9yXMWTRdk7BI84jjCbxJDXCnJYaNjA+0JFhWH9Q4eI4ylWso58pn1unvmB0FGorDMpBB4iZs4yTwzOacdmWRj9iNFWBQPWzN2aWg73Yb/IfOdj8OWkVmrIKzcYaV3NOttOivaqJ+YH5Tqp3dKH5l9ynGjJ9j1gcclUE0zcA2JtpePp1o1FlCTpuHI3JRoQAIAEACABAAgBnbV2gaJU5GYMbXBAseF785TvLtWy1OLa9iejS8TO+CldtD71OqP6c3ymfDr9pLvgc7Vx4kjPxuOQ1UdCbt1HUqQbb1bdwNx5zJ65UtrmnrpvLRNShKK0scM49LYXuc1tjbRJKUjprdvos1La0wtTNW0s871DGp05ezsaLaisIvCft58pH5pcEbmokCumZUzDMwcgXG6nbN6E2kn4erKLaXBBOvBPGRmmoIBWxDAWI3EePESCU5x8sg1J7o8/3RcxbKMxAUtxIBuB4RXXlpUewY3yempSNTZIpFLpJUpNZQviYKnpR6k0sskU/Q9YHGvRa67uKncf2iVaKnHcZWtoVI+51+Dxa1VzKfLiO6YlWk6ctzDqUnTeJHkbPp3vlvfXeTqZKrqso4i9hviPGxFVAtlpKodzZeqNObHuG+WbC2q3dVRE1PGWbuCwwpKEXcOPEnixnpVCjGjTUImfObm9xi8lGheKBN4AEADNETyLgLxRAvACnF0BUUqwuCLESOrSjVi4S4Y6MtLyYVK6N0VS5Yaq3vrwPjznnHVunStau3BfTU1qRfbnMlya2yGfQwvaPaRUdHTPWI63DTl3E85o2dss6p8F+zttXmkcjg9q0jo7Cm/wB6nUIVge6/aHeJt1rapDeCyvVbmgriL2lsXnatM9Wh/Gf3aZDKPjfsqPGRqzkt6nlXvz9iF3Ka8m4n7a4TFPSRMIqtnZbtezU2VgQ4O4rz8JY6bVtqcm5v/JUu1UqLETl8d/Z5jlR6iYgVHIe6KWUsHOZwp3anW3Ga1LrFpKahwZ8rWqu5pf2Vbees1SjWYZlFwCGLNbQAcKaqABbiTKnXLaEafix/+/vkfaV5atLPo/RTktRpOpg8tSjlNj1MUxuCSquWqqst72YXH/3vlijcSpPVB4F2Zl4LDmlVeiMxphVdC12IuSpp5jvGl9ddZerzhUpKq/mzj/IlKUlPA06StGbLsWTs7Gmi9xqp0Yd3PyhVoqpHAy4oKtH3O0pOGAI1B1BmFKOmWGc+04vAvQ6RKjOFRieqpLEZVHDdxOs3em9UpWa2WWLOMZJRyNDaNf8Al0vzt+00/wDdOPyEf4en+p/Yk7Sr/wAul+dv2ir4p/4f9ieBT/U/sQNo1/5dL87ftD/dP/APw9P9T+x5qbUrKLslEDmXYfSOj8TSk8KAv4aD4b+x4wu1cRUIyUUK8XLMq+VxrNa1vK9datGPqNnQpR5kP7S2WtaxzOrAWDKxHqOMv3Fsqy5afsQUqvhdl+5jVMDUpdvpCPfpux/MhJI8pzF3a9QoZlTk2i9GrCfCX2LaRzC6V6pHMMCPPqzIl1e+pPEmNlH1ii4dMN1ZvNVaSr4huktxumm/ylGJoVnylqikqbqejsR6HcYy463K5hoqxRJDw4Lh/ctxVfo0LNwF/PgJjU6eueEEYa5JI4cuXYs286k+M3oxUY4OjhHRBJF4oK1syhre8AYKtOD0qRBOCb3RR7LUgKGVRYK9VLD8NRgI/qUmq3Odl/Ip0eNuDeppMrU0PbGKdOMTbe3JBUlhHzPYeznp4zEYvDOiU6zNkVgSCpN8xUG1ibkeM667uKUqEaFRZaSyRW9jJvX6nU4f2ien/wDsRAnGtSzWXvqIblV/FewmRLp8KqzQe/o/6Es6U6G73Ojq5QASVANrEkAG+6x75lKnUlLTFDVVXIlSxVOpbo3Vr57WN75DZiO4HjJ5WtaC8yHxrxZFRIxSeMMsQfcVqLJoMsRYpVWTp7Eyexu+y+MuDTJ3ar4cRKF/R/MjL6hQ0tSib4mY2ZyIJgosTBTXxSra51O4DUnwUamWKNtUrPEUKkSlCtU3KKa+8+rfl4ec6Kz+G6k3mo8IbKrTh3yx7D7HRbFru3vPr6DcJ1Ft0uhQ4WSvO4k/8GgFmjpRBqPVooYIZYCP2EMXslHOYXRveTQ+Y3HzlC66bQuV5o7+pPCvKPO/1M+rTrUu2vSL7yDX+pP2nI3nw5Vp+anuizGpCXsyaGIVxdSD4cPETnqlGUHiSHSi1yjG9q69lRPeJJ8BLthT3bNDp0E5OXoYNFZfm8o1Zeo5RWQOWlplaeEyn2dXSsvu16t+7Mc4/RhJ+pPLjL1S/wCtilDytpG9TWZMmEmMLSBFjuIIPgRaFGq4VFL0K83lYOCwVE0P+mqaPSGVeGemDZHT3hawNtxnQ1o+L/Ghunz7Gna3CcdLGyL7xv3g/LwleDkniJcmoyi8nPP7IYraVKllxHR4amGp07lmNRUqtkaw0NgBYmbM+p21k8Sj53jP2OWrUXKbSexzO29h4vY1WlUdzVoE2BQkAgMGak3uXsN2+aFtd2/UINR5IGpU2fV9hY84iglUtTYtqeiJKKfdBO+2685DqFFUa7gs/ubFtUco5YxVWV4MuxYlVEsQZPA87Pq5KqN3geR0jqscwwNuI6qTOvxuNFO1wSTu00823CZFG0dWWlNL6mFCk5dy/DYB6ur1FVfdpG5Pi/7TrrH4fpbSnLP0IKlZR2ivuaWEwNOn9moF953k+J3zpKVtSpfJEqyrOfI1aWOSPBNogoARQJgBDGwgBmVNuUQSFbpDypjN6kaCZ9fqVvQ+Z7k6tptZxsLVNoVm7CKne5zH8q/vMG4+J1xTiSxo01yxUYK753YlxxHUHoN/nObuupVLh+ZIsa2o6Y7I5/2me9YDko/WWrCPkbNbp0cU2xKkI98FpsdoiQT9CvPsUbLGXFYhODilWXvupptbwyL+aWbrz2tOX6cr+pQz52dBSExpMSbHKayPVhleTKNqbJo4hQtdA2XVTqGU80YaiWLa8q27zF7PsMTa4MgexdAnr1MQy+41Tq+BIGYjuvL3+sVMbRSf0Hyqzaxk3koKqhUACqLKBoABuA5TLlVlUlqnuxkE1yzjP7U9j1cVgTTw9M1H6RGyggGwvffN74fuoUKzdR4WArRclsX+zGy2w+Gpo9Sqxyr1agUZNOwoXgPOM6ndxr1m4r/JZtk4rDHaolKDL8WI1hLEWWIPcTryzyiVLUmjuqDZkU8wPlMCo3Gb3ObnFRmyv+5qDdSUPNDl9Rulu26jcUWtDBycudzym2KiHKpFfuUHP5ler8p1Nj1i6qvE6eRrt4S3flOgwdYuoLIUJ+61rjxtOmg5SWWUZJJ4RfJBoQAIAQw0iNJ8hnAjW2ZSfei35jqn1ErVrKlVW8USwrTXDFH2Oy/ZVW+FxnHrof1Mxa/w5QnvHYmV1naSEMRjGpNlcKx/7bZj5rvE5u96M7d51osxj4m8dvqc57QG9e9iNF374+zWKeDZsdqLRTShL5SaXA5RkEltkgkLbVbonpYn7tO9OqeApVCNT4MAb8BeW7VqrTlR7vdfVGfW8r1HR0pi1E08Dc5Q7TkEiBlkYNC0MjSHiocKVZMmyeInWk8W21ksRMtsSGdqYvdVVieFmJt56S4qbhFTfD/oSxfnx6FFWPXBciJVpZj8pYjsjsaOfoE6MqGyr2hcbpivR4r18HOTcfElq9S3Z1ClUNqxc1PcqGwPwAWDD1nZdLt+nyWYYb9yvWc47rj2N+jRVRZVAHIC06WEIx4WClKTlvItEUQmKAQAi8AK69dVF3YKOZNpFUq04RzN4Q5Rb4MuptkH7FC/4j1U9TqfKY9112hRWIPJYjat/O8CtQVKn2tQ29yn1R4E7z+k5m6+ILirsnhexPGEIfKvue6NBUFlAHhMOdSdR5bCTcuTmvahLVVPNfkbTUsX5MGt09+RxEKRlia2wXpIdomV5vGxXktxpVBBDAEEEEHUEHQgyFSlCWqPKK1WClsI4DFHCMKOIYmixth67bl5UKzcGH3WO8ab996tRjdx8al8y+Zf1X9SjJuLwdRTaYlSDzwI0XhpC0MaJvEEKqjRyQ5CtVpNFE8UJ1mk8UTxRzWLxa0saFZh/HpAWv2Wpt1SeWYOQPhM26dB1bPVjeL/AJ/2EUkqv1Hap5yok8GhESqC5sOJtJ3tEnbxE72illA5AD9Jz9VtyZzUmtTaPNeirCzC43juPcd4jqVedKSlDYE2t0FDF1KWjXqpz/xF/wBXznVdO+IX8tYjnQjPdbP/AKNjB4pKgzIwI/UdxHAzraNaFVaoMpzg4PEhiTDQvETyBz+JxeLY2WiUX3rozeQzWEyLmteNYpRLkadBfmFVwtS+ZqFV25uyMfIZrDynO3HT+o1350yVTprhjAar/Iqf5P8AVKT6BePsI3B/mDPV/kVP8v8AqhL4fu0vlDMP1HiviWRSz0qgA3k5f3kUui3NOOqa2Fjpk8KRm+0VLpKK1LEFdbHQgHnIbWWio4l6ymoVdLOeotNKW+5sVOMjlFpWkiCSHKTSvJFeSGCqupVwGUixBFwRyIjdWh6oPDK9SGRGlha2GH/TN0tL+RVY5l7qVXl+Fr+Il6Vehcr+N5ZfqX9V/YqSpyi9hql7S0gctbPQb3aylB/S/YbyJlep0ufzUmpL2/tyNzjk06WNR+w6NfkwP1lGVvNPeL+w5YB6kFSl6P7Dlgy8ftijT7dVAeC5gWPcFGpMuUbGtL8o/VFdzLq4+vW0oU+iU/4tcWP9NHef6recvxtrei81JZfov7/2HqUpbJFI2TTCMrg1DUt0jvq7kbiSLWtwA0EV3tRyzF6UuF2LMKEWt+SqhhjTv/Fd10sr2JW34rXPnH1KqqrhJ+xYoQcXhj2xaHSVhyXrHylW5qaaYXlTw6fuzqMXiGTLZQQWsSTltfdeZtpQjWnpbMSEYyTyyxnqL2qNS3MZW/QG/wCk0avQbqPyrKI04N/MVnHIO1dO5lZfmJSl0y5j+Rkig+38zz1GOelUCv7yka/Ev3pLbXl1aS2yGJYxJZQ/htr2IWuAp4OPs28/unxnZdP63SrrTPZleds+Y7/zNZGHCbakmVWj1aO55DIWgIRE2AqxNdUUs5sBxjKlSNKLlLgWMXJmEztWYPUBCjVKfL8T8z3cJwXVusOvPTTflL8IKCLatMMCrC4IsZgQlpnlCqWndHEYnDmk5Q8Nx5jgZvQmpwyjo6NRVIJllJoxoJIbpvIJIryQzTqSFx9SJxL0qSNxInEsL30Oo5HX9IJuLymRummIVtj4Z+1Qp35hcvytLS6hcr8zGeCvQobYOG/l+Wd7f+UkXUbn9X8h3gR9C2hhKVP7Kmid6qAfWMlc1Z/M8kkKEY8BUeMW5Zihao8nhGPJNGCE6rSdeuCZHTezuC6OmWYdZ7Hy4CZd5V1PSjGvayqTwuEalakGUq24ix/5zlWE5U5JrlFJMZ2LiiwNNzd6dgT7ync/nb1npHR778VR3e6K9enp3Xc1Ck1NO+5XWwtV2dSbtU0PkJFO2pT+aKJI1Zx4bFamwaR0UMvcrkD0lOfSLWTyo4fsSK5mnkt2Zs3oQQruy8FYghfh0vLdGh4SwmNq1vEeWkvoaEsEJBgBTia601LObAcZFVqwowc5PYdGLk9jDZmrMHqAhR9nT5fif8W7wnA9W6xO4lpg8IvQiorCPdbEKnaYDu4nwG8zFp0ZzeIxyKLYjFuFDLTYAkC79W5JtoN80n0erTp+JU2Q6Ki3jJRtzZvSrde2u7vHKVLeuoS0vgntLl0p4fByyG2h0PLjNSTUuDd1KfAyjyNxI5RL0qSNwInEvWpI3AjcT2KkY4DHEnpImgNJ4apHKA5QKnqR6gPUCh3k0YksYi1R5Io43HpY3HdibL6Vs7jqD9TyHdIbq70LSireXemOmJ1NekHUqb2Ity9JkQm1LUY6el6irZmz1qKRmqJUQ5Xs5IvwbKbixGs7ixsLS7oqUY+bvuNrV5qecLH0HKOyXWojirfLcEFQCVPAkes0LTpStqmqEtvQhlcQlFpxNmbBVCABAAgAQAoxmJWmhdzZRqTI6tRU4uUh0IOb0o5sYp8QwcIzAdhNyD8TsdC3he05W/V3fy0U44iXlCNJYkzQp7LqN9rUyD3ae/zc/QSW2+GqUd6ryyKVxH8q+49hNmU6eqqL+8dT6nWdBRtKNGOIxRDOtKXIhtZ81ZEG5AajePZX6zn/AIkuXCmqa7k1COIuRXVqqguxAHfpOIhTnJ+VZJ0nJ4Rl7T2WtcB6dgxGh4N4y7RuXSeJlu3uXReJHOOrIcrixmkpRmtSNeM41FqR7WrGuDfArhktWrI3AY44PYqxNAxpE9LDQGk8tUhoHKBU1SP0+g7Qyl6kkjFMdsuTR2XsZqnWqAqn6t/tIK93GMcLkp3V7GK0w3N16xpOECEplv1RcixsbDiNRK1C1ndxbjyZjxKOW9xtKgYAqQQeN5RnCUHpkiLThYZU9ToqgrDs6LU+G+jf0n9CZt9FvnQrYfA1x8SGn7HQqZ6Gt1lFH2PcUQIAEACABACutSVhZgCOR1jZRjJYkKm08okLbcNIaUhG2yRFyDJMGBhts2q9WoxYIrEWIF2yqLAa6DjMK66R+Jra6j27IuRrU4xWFllO08BTpoFUFqlQ5Q7HMwv2iL7rC+6MvKFCxtXpW7FpVZ1JZzhIuVABYDQaAd08+lJyeWPe/IvjcFTqD+IB3HcR4GS0a84PYlp1p035TCxfs8y60mDDkdD/ALzQp3ye0tjRp9QztMzKlGonaRh4jSWoyi94lyNWnLhlfS845LJKlFh00NOBdGCVJO4E+ETK7kbmlyO4fY9Z94yjm37SKdzSp8MhqXtKHG5t4HYdOnq3Xbmd3pM6teSnstjNrXs6my2Qx09TO9kzIuW+XtAEXvl4jwlyj0yVxR1092VnoS32Z6/vK5qdRSCA1ieQbQ35a29JP0eU7a7Snt2Gzg9LQ/jNl6l6JCPxX7jfEOB7xOqv+k07tPCxL1K1Ovp2nwI062a6OpV+KHiOY94d84e6sq1rLzItYw9UeB3Ylci9Fzqlip95Du9N07bod8rijob3RWuKe+tdzYm6VggAQAIAEACABAAgAQA8tBhwYWKfpK5P3aQyj4m1Y+gA9Zw/xPdaqipJ8F6lHTT+p5r4gJv1J0UAXJPICc3b2860lCKJFDJTjdmu1J6lY2KjMtNTotje7H7x08J2NLoao27lLnAka8VNRjwNI1wDz1nEzXmYktngX/vSmpk3mxJPAbtPHWTujUhDWP0tLJacMh3ovoJFGrNdw1yXcor06SWLIguQBoN5klOVWSxFsfGU5PljK0wNwA8BInUl6kWqXdilXEOGZh9khCtzud5B5DT1mtR6VKrbOt6DljjuxwTHawMZ62UbV6g4FEPmCwP0nZ/C89pL6EdxvTXsW7S2KlW5UlGP3l3H4huM6C5sKdV6sbkdO5lDbk0qSkAX1PGXYrTFIgk02L43BJVFnG7cRowPMGQV7anWi4yXI6FV0+DAxy1MOVdrvkNxUA3rxSoBuuOO64nOQ6dVsa6lS4b3LsJRqxxx7HS4esHUMpuGFwe4zqac9ayUJR0vDLY8QmABAAgAQAIAEACAC2NxApozn7oJ/wBpHVmoRcn2HwjrkonO4ZmACKM9Vusw4AtqSx4D9p55Ttq19cyljKzyaM2lzwbOz9mhDmc56h3twA5IOAnaWHTKVtHjco1azlsuBzFU8yMvNWHqLS7VjmnJP0I4PzJnM4fEFqdNaetR1FhysNWbuE84oWE7i50RWxpVElNt8DmNwQorRK30ezMd5zixJ8wJ03WLGFKy8i4K9Kq5yZbODZJkow2GFaowcXRBl8Wff6C3rOv+HrFSi6k17CVajpxWOSnpjSDrU7VMb/eXXKR3m1vGZPUOmyoXOhLZ8EkcTw0a+zMJlohXFy1y/eW1Pzne2tqoW8aftuUq1X+JlfsZlJDSY0TuGtM805eI3ek4brfT3bVdUV5WW9SmtX3LsMbYlOTJUB8ipHzMu/C8sVJIZVX8N/sbk7nuUUTEjnuI+QIhwKeWW4tEktSwHfJ4oUAgCqAANwG6EYKCwhZScnllschCYAEACABAAgAQAIAZe2sI9UKiEKMwZ23kBdQAONz8pTvKUqqUFwyajNQeWM4LBLTWyDxJ1JPNjxMfb2tOhDREbOcpvLG5ZIyGiNZWGBm7K2UKOY3uxJ15Lc2UchKdtZQozcl3JqtdzWCdv0yaD23qMw8VN/pDqFLxbecfYW2liqhCrXCpnO4DN+k8vhRcp6EWtPmwaWx8KUpLm7TdZ/ibU/8AO6en9Pt1Qt4xKdaeqTIx+zFqsjNoUN/Eb8p7rgHyjq9pCvOM32CFZwTS7j0t8EXIhtfBGot07am6Hv4qe4jSUOoWUbii49+xLSqaXuZWHxAapQYaXZlIO8Eqbqe+4nJdFhKheeHLkuTX8OWfY6VZ3q4M4mABAAgAQAIAEACABAAgAQAIAEAPJEAXuTaAbkwAIAQRBAeKqXBB4gj1jZrMWhYvDyctgE6ToqR3Lcv8NM2F/EgehnDdNsW76TfCZpVXoi36nWCd3gzAgAQAhhADn9q4Q061OogurVEzj3WvbOPEaGYtxZuN0q0f3LlKopU3F/sdAs2Y8IpnqKAQAIAEACABAAgAQAIAEACABAAgAQAIAEACAHlogGZszA5HrPfVn07gOHqSfOVKFtGFSUl3J61RuKRqCXCAmABACDEbwBBEXCYieCQIZFJgAQAIAEACABAAgB/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01600" y="-810816"/>
            <a:ext cx="2381250" cy="170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7" name="AutoShape 4" descr="data:image/jpeg;base64,/9j/4AAQSkZJRgABAQAAAQABAAD/2wCEAAkGBxQSEhUUEBQUFhUVGBQWFRQWFRcUFxgXFxQXFxoVFBcdHCggGBolHBYXITEhJSkrLi4uFx8zODMsNygtLisBCgoKDg0OGxAQGywkICUsLCwsLCwsLCwsLCwsLCwsLCwsLCwsLCwsLCwsLCwsLCwsLCwsLCwsLCwsLCwsLCwsLP/AABEIAL4AyAMBEQACEQEDEQH/xAAbAAACAwEBAQAAAAAAAAAAAAAABAEDBQYCB//EAEEQAAIBAgMEBwUGAwcFAQAAAAECAAMRBBIhBTFBURMiMmFxgZEGUnKxwTNCYpKh0SNTggcUQ6LS4fAkY7LC8TT/xAAbAQABBQEBAAAAAAAAAAAAAAAAAQIDBAUGB//EADYRAAIBAwMCBAQEBQQDAAAAAAABAgMEERIhMQVBEyJRYQYycZEUQlKBI7HB0eEVFmKhJDPw/9oADAMBAAIRAxEAPwD7jAAgAQAIAEACABADy0axOdhTZeNFZA6bjfTkQbWjadSNRaoktam6c9LHZIRhAAgB5aGBGsmdtvEFaZC9p+ovnvPkLzP6lcK3ouXrsWbaOqSb7bnrYB/gU+5QvppJOny1W8Rtz/7W/c0BLhCTAAgAQAIAEACABAAgAQAIAEACABAAgAQAIAeYnbAHNbCqdDVZD2Hd18HVjb8w+U5uxuvBu50JPbsaFdeJDWuTprzpMmeTFAIAeSYgZMLF1Okrn3aQyj421PoLDznF/El3qkqSfBepRcIfUa9n/syOT1B/nM6Ho89VrEhul50/oagmn3K5MUAgAQAjNAFuF4ATAAgAQAIAEACABACCYmcBgBFETJgKEAPMHwJ3OaxWHzVK63t1lZTyJUWPqJwfWpO2vFNGlSfkibWy8X0tMMdDuYcmGhE7GyuY3FFTRSrQ0Tx2HBLSIyYoC+OxApozncoJ8eQ9ZFXqqlByY+ENTSRi4KkVUZu0bs3xNqZ5Xe3DrVnJl9vfbgc2AdKo5VG/UAzvegS/8RfUr3fK+hqibncqkwAIAQTABTH45aS3bUnRVHaY8hK1zd06EczZJTpOo8L9zN2G1SpUerVO7qIo7Itq1uZvYX7pS6bWqXOas9vQsXKhBKMTemsUwgAQAIAEACABADK2/XqUwtSnYhT11O4g8b8LSle1JUo60s4LFvGM5aZPAxgNoLVF10ItmU71PfH2l3TuI5iyOrSlB7jgMskYRQPIMT6h7mJjVtiT+OmD+RiP/acV8UQ88Zsu0XmB5wlXoq34atge6oBofMaeUPhu+0SdGXfgWrHVD3X8jcqVAASdwFz5TtJSUYtspJZeEJbK2mKyk5cpB7J32Oqt4Eayta3kLiLceUS1qXhvHIttqrndKXD7R/AdkeZ+UxPiO70UvDXckt1jMjzOC9iZnvYhtUrDvRvVSPpO++G6uqi4+hDdcRZrM1hczpG8LLKqTbBKlxcbjqPCEXqWQ3XJ6vFygEto7QFIWtmduwg3nvPIDnKd5e07aGqRLSpOb9jDrh+2xzVn6i8lvwUchvPO04Wpc1OoXKj2yXlpisLg6LBYYU0VF3KAPHvM9CpU1Tgoozpyc5ZYxJBoQAIAEACABAAgBVXphgVbUEEEdxjZwU1h8Cp6XqOYpYcglQ2WrSOUPzU9nMOII+Rnn9y6vTbrMHsaTkprL4ZsbO2nnORxlqDhwI5oeInXWHVKV0vcp1aGnjg0hNN+xXwc/gNrst1r6qGYCpysxFnH1mHQ6tFXEqNX1LtS3TipR+xftbSpRbnnW/iA30lP4kgqlFT9BLfLTTKcVRzqRe19x4g8DOKo1XSmprlE8Hh5PGJx5q00p7nYkVe4J2vXT1nbX/VouzTi92R06Gio59uwVWNNhVH3dHA4p+43jznPdIv3b18yezHuOtaSMK+ctV/mHTuQaL9T5xvWbzx67xwGNK0jUx0t8CINlm1ep3pTPoWH1nbfDFVaZQGV1mnH6sqx+K6cmmh/hC4dvfO7KvdzMXrXWVD+FSEo09PmY7sJyaKX3gZfym30m/YVfFt4yXoQXCxLYnaO0ej6qgNUO5b7vxNyEivuo0rSGXu/QWlScueDOoULEsxzO29voOQ7p55fXtS5nqbLjaxiPBdsyl0lVn+7T6i97HtHyFh6zqPhyx0p1pENeWIKPqbc63kpnqABAAgAQAIAEACAEGAj9TG25Sylaw3Dqv8ACdx8j85zvxBZeNRU4rdFu3lnyMor0A418QwNiDzU8Jw1CvUozzB4J/Yuwe0yhCVz3LU3Bu5vdb5zuul9ahXWifJBOh3iLUV1qrw6RvQ6/Wcv1rMbx9iePC+hRUwrqVFM9QMDkP3fhPLukf8AqU527oVd12Hxcd2+R4TLay9iN87CVSvRpszMyhmtfXeB3SxorTio42RYjTq1IpJPBS+3qI4k+UcrKoPjY1foeF2/R/EB8MV2VTljvwVXIxS2zRbc4HjpI5WlVdiKVrVXY91KOdsyvYFcrZd5F7gA8JZt72rbQcYrGSKTwsNDSUwosBYDcBu8JQlLU3JsbyK4bHMhqUqYu5bML9lVYA5m876cZ1th1WNtZNPnsJUp6mmXYfD5bknMx1ZjvJ+nhOYurqpcT1SYsntgjFVsq9XVjoo5sdAIWlF1qqihYpPfsbOAwop01QcBqeZ4n1nqVtSVKkoJcFCrPVJyGZPwMJigEACABAAgAQAIAQYAVV6YdSrC4III7jGTippwYsW4vYwMGSt6bHrUzlJ4kfdY+InmHU7R0K0kaHzLUu4xUQEWIuDvBlCnKUXmIiZRg8NkzdYsCbi+pGgFr8d0nuLideWqXI+Us4E9obZSnoOs3Ibh4mSUbSU95E9vZyn9DAxW0qtXexA5LoJo07eFNbGpStIQ5FVpc5K5vsWMpcC+LxtOmQrFix1yIpdrc7AbpPTt6k1nt9iGVxGPJ7weJSrfIdV0ZSCrKeTKdRG1KVSnyLCvGRcaciVR9yXMWTRdk7BI84jjCbxJDXCnJYaNjA+0JFhWH9Q4eI4ylWso58pn1unvmB0FGorDMpBB4iZs4yTwzOacdmWRj9iNFWBQPWzN2aWg73Yb/IfOdj8OWkVmrIKzcYaV3NOttOivaqJ+YH5Tqp3dKH5l9ynGjJ9j1gcclUE0zcA2JtpePp1o1FlCTpuHI3JRoQAIAEACABAAgBnbV2gaJU5GYMbXBAseF785TvLtWy1OLa9iejS8TO+CldtD71OqP6c3ymfDr9pLvgc7Vx4kjPxuOQ1UdCbt1HUqQbb1bdwNx5zJ65UtrmnrpvLRNShKK0scM49LYXuc1tjbRJKUjprdvos1La0wtTNW0s871DGp05ezsaLaisIvCft58pH5pcEbmokCumZUzDMwcgXG6nbN6E2kn4erKLaXBBOvBPGRmmoIBWxDAWI3EePESCU5x8sg1J7o8/3RcxbKMxAUtxIBuB4RXXlpUewY3yempSNTZIpFLpJUpNZQviYKnpR6k0sskU/Q9YHGvRa67uKncf2iVaKnHcZWtoVI+51+Dxa1VzKfLiO6YlWk6ctzDqUnTeJHkbPp3vlvfXeTqZKrqso4i9hviPGxFVAtlpKodzZeqNObHuG+WbC2q3dVRE1PGWbuCwwpKEXcOPEnixnpVCjGjTUImfObm9xi8lGheKBN4AEADNETyLgLxRAvACnF0BUUqwuCLESOrSjVi4S4Y6MtLyYVK6N0VS5Yaq3vrwPjznnHVunStau3BfTU1qRfbnMlya2yGfQwvaPaRUdHTPWI63DTl3E85o2dss6p8F+zttXmkcjg9q0jo7Cm/wB6nUIVge6/aHeJt1rapDeCyvVbmgriL2lsXnatM9Wh/Gf3aZDKPjfsqPGRqzkt6nlXvz9iF3Ka8m4n7a4TFPSRMIqtnZbtezU2VgQ4O4rz8JY6bVtqcm5v/JUu1UqLETl8d/Z5jlR6iYgVHIe6KWUsHOZwp3anW3Ga1LrFpKahwZ8rWqu5pf2Vbees1SjWYZlFwCGLNbQAcKaqABbiTKnXLaEafix/+/vkfaV5atLPo/RTktRpOpg8tSjlNj1MUxuCSquWqqst72YXH/3vlijcSpPVB4F2Zl4LDmlVeiMxphVdC12IuSpp5jvGl9ddZerzhUpKq/mzj/IlKUlPA06StGbLsWTs7Gmi9xqp0Yd3PyhVoqpHAy4oKtH3O0pOGAI1B1BmFKOmWGc+04vAvQ6RKjOFRieqpLEZVHDdxOs3em9UpWa2WWLOMZJRyNDaNf8Al0vzt+00/wDdOPyEf4en+p/Yk7Sr/wAul+dv2ir4p/4f9ieBT/U/sQNo1/5dL87ftD/dP/APw9P9T+x5qbUrKLslEDmXYfSOj8TSk8KAv4aD4b+x4wu1cRUIyUUK8XLMq+VxrNa1vK9datGPqNnQpR5kP7S2WtaxzOrAWDKxHqOMv3Fsqy5afsQUqvhdl+5jVMDUpdvpCPfpux/MhJI8pzF3a9QoZlTk2i9GrCfCX2LaRzC6V6pHMMCPPqzIl1e+pPEmNlH1ii4dMN1ZvNVaSr4huktxumm/ylGJoVnylqikqbqejsR6HcYy463K5hoqxRJDw4Lh/ctxVfo0LNwF/PgJjU6eueEEYa5JI4cuXYs286k+M3oxUY4OjhHRBJF4oK1syhre8AYKtOD0qRBOCb3RR7LUgKGVRYK9VLD8NRgI/qUmq3Odl/Ip0eNuDeppMrU0PbGKdOMTbe3JBUlhHzPYeznp4zEYvDOiU6zNkVgSCpN8xUG1ibkeM667uKUqEaFRZaSyRW9jJvX6nU4f2ien/wDsRAnGtSzWXvqIblV/FewmRLp8KqzQe/o/6Es6U6G73Ojq5QASVANrEkAG+6x75lKnUlLTFDVVXIlSxVOpbo3Vr57WN75DZiO4HjJ5WtaC8yHxrxZFRIxSeMMsQfcVqLJoMsRYpVWTp7Eyexu+y+MuDTJ3ar4cRKF/R/MjL6hQ0tSib4mY2ZyIJgosTBTXxSra51O4DUnwUamWKNtUrPEUKkSlCtU3KKa+8+rfl4ec6Kz+G6k3mo8IbKrTh3yx7D7HRbFru3vPr6DcJ1Ft0uhQ4WSvO4k/8GgFmjpRBqPVooYIZYCP2EMXslHOYXRveTQ+Y3HzlC66bQuV5o7+pPCvKPO/1M+rTrUu2vSL7yDX+pP2nI3nw5Vp+anuizGpCXsyaGIVxdSD4cPETnqlGUHiSHSi1yjG9q69lRPeJJ8BLthT3bNDp0E5OXoYNFZfm8o1Zeo5RWQOWlplaeEyn2dXSsvu16t+7Mc4/RhJ+pPLjL1S/wCtilDytpG9TWZMmEmMLSBFjuIIPgRaFGq4VFL0K83lYOCwVE0P+mqaPSGVeGemDZHT3hawNtxnQ1o+L/Ghunz7Gna3CcdLGyL7xv3g/LwleDkniJcmoyi8nPP7IYraVKllxHR4amGp07lmNRUqtkaw0NgBYmbM+p21k8Sj53jP2OWrUXKbSexzO29h4vY1WlUdzVoE2BQkAgMGak3uXsN2+aFtd2/UINR5IGpU2fV9hY84iglUtTYtqeiJKKfdBO+2685DqFFUa7gs/ubFtUco5YxVWV4MuxYlVEsQZPA87Pq5KqN3geR0jqscwwNuI6qTOvxuNFO1wSTu00823CZFG0dWWlNL6mFCk5dy/DYB6ur1FVfdpG5Pi/7TrrH4fpbSnLP0IKlZR2ivuaWEwNOn9moF953k+J3zpKVtSpfJEqyrOfI1aWOSPBNogoARQJgBDGwgBmVNuUQSFbpDypjN6kaCZ9fqVvQ+Z7k6tptZxsLVNoVm7CKne5zH8q/vMG4+J1xTiSxo01yxUYK753YlxxHUHoN/nObuupVLh+ZIsa2o6Y7I5/2me9YDko/WWrCPkbNbp0cU2xKkI98FpsdoiQT9CvPsUbLGXFYhODilWXvupptbwyL+aWbrz2tOX6cr+pQz52dBSExpMSbHKayPVhleTKNqbJo4hQtdA2XVTqGU80YaiWLa8q27zF7PsMTa4MgexdAnr1MQy+41Tq+BIGYjuvL3+sVMbRSf0Hyqzaxk3koKqhUACqLKBoABuA5TLlVlUlqnuxkE1yzjP7U9j1cVgTTw9M1H6RGyggGwvffN74fuoUKzdR4WArRclsX+zGy2w+Gpo9Sqxyr1agUZNOwoXgPOM6ndxr1m4r/JZtk4rDHaolKDL8WI1hLEWWIPcTryzyiVLUmjuqDZkU8wPlMCo3Gb3ObnFRmyv+5qDdSUPNDl9Rulu26jcUWtDBycudzym2KiHKpFfuUHP5ler8p1Nj1i6qvE6eRrt4S3flOgwdYuoLIUJ+61rjxtOmg5SWWUZJJ4RfJBoQAIAQw0iNJ8hnAjW2ZSfei35jqn1ErVrKlVW8USwrTXDFH2Oy/ZVW+FxnHrof1Mxa/w5QnvHYmV1naSEMRjGpNlcKx/7bZj5rvE5u96M7d51osxj4m8dvqc57QG9e9iNF374+zWKeDZsdqLRTShL5SaXA5RkEltkgkLbVbonpYn7tO9OqeApVCNT4MAb8BeW7VqrTlR7vdfVGfW8r1HR0pi1E08Dc5Q7TkEiBlkYNC0MjSHiocKVZMmyeInWk8W21ksRMtsSGdqYvdVVieFmJt56S4qbhFTfD/oSxfnx6FFWPXBciJVpZj8pYjsjsaOfoE6MqGyr2hcbpivR4r18HOTcfElq9S3Z1ClUNqxc1PcqGwPwAWDD1nZdLt+nyWYYb9yvWc47rj2N+jRVRZVAHIC06WEIx4WClKTlvItEUQmKAQAi8AK69dVF3YKOZNpFUq04RzN4Q5Rb4MuptkH7FC/4j1U9TqfKY9112hRWIPJYjat/O8CtQVKn2tQ29yn1R4E7z+k5m6+ILirsnhexPGEIfKvue6NBUFlAHhMOdSdR5bCTcuTmvahLVVPNfkbTUsX5MGt09+RxEKRlia2wXpIdomV5vGxXktxpVBBDAEEEEHUEHQgyFSlCWqPKK1WClsI4DFHCMKOIYmixth67bl5UKzcGH3WO8ab996tRjdx8al8y+Zf1X9SjJuLwdRTaYlSDzwI0XhpC0MaJvEEKqjRyQ5CtVpNFE8UJ1mk8UTxRzWLxa0saFZh/HpAWv2Wpt1SeWYOQPhM26dB1bPVjeL/AJ/2EUkqv1Hap5yok8GhESqC5sOJtJ3tEnbxE72illA5AD9Jz9VtyZzUmtTaPNeirCzC43juPcd4jqVedKSlDYE2t0FDF1KWjXqpz/xF/wBXznVdO+IX8tYjnQjPdbP/AKNjB4pKgzIwI/UdxHAzraNaFVaoMpzg4PEhiTDQvETyBz+JxeLY2WiUX3rozeQzWEyLmteNYpRLkadBfmFVwtS+ZqFV25uyMfIZrDynO3HT+o1350yVTprhjAar/Iqf5P8AVKT6BePsI3B/mDPV/kVP8v8AqhL4fu0vlDMP1HiviWRSz0qgA3k5f3kUui3NOOqa2Fjpk8KRm+0VLpKK1LEFdbHQgHnIbWWio4l6ymoVdLOeotNKW+5sVOMjlFpWkiCSHKTSvJFeSGCqupVwGUixBFwRyIjdWh6oPDK9SGRGlha2GH/TN0tL+RVY5l7qVXl+Fr+Il6Vehcr+N5ZfqX9V/YqSpyi9hql7S0gctbPQb3aylB/S/YbyJlep0ufzUmpL2/tyNzjk06WNR+w6NfkwP1lGVvNPeL+w5YB6kFSl6P7Dlgy8ftijT7dVAeC5gWPcFGpMuUbGtL8o/VFdzLq4+vW0oU+iU/4tcWP9NHef6recvxtrei81JZfov7/2HqUpbJFI2TTCMrg1DUt0jvq7kbiSLWtwA0EV3tRyzF6UuF2LMKEWt+SqhhjTv/Fd10sr2JW34rXPnH1KqqrhJ+xYoQcXhj2xaHSVhyXrHylW5qaaYXlTw6fuzqMXiGTLZQQWsSTltfdeZtpQjWnpbMSEYyTyyxnqL2qNS3MZW/QG/wCk0avQbqPyrKI04N/MVnHIO1dO5lZfmJSl0y5j+Rkig+38zz1GOelUCv7yka/Ev3pLbXl1aS2yGJYxJZQ/htr2IWuAp4OPs28/unxnZdP63SrrTPZleds+Y7/zNZGHCbakmVWj1aO55DIWgIRE2AqxNdUUs5sBxjKlSNKLlLgWMXJmEztWYPUBCjVKfL8T8z3cJwXVusOvPTTflL8IKCLatMMCrC4IsZgQlpnlCqWndHEYnDmk5Q8Nx5jgZvQmpwyjo6NRVIJllJoxoJIbpvIJIryQzTqSFx9SJxL0qSNxInEsL30Oo5HX9IJuLymRummIVtj4Z+1Qp35hcvytLS6hcr8zGeCvQobYOG/l+Wd7f+UkXUbn9X8h3gR9C2hhKVP7Kmid6qAfWMlc1Z/M8kkKEY8BUeMW5Zihao8nhGPJNGCE6rSdeuCZHTezuC6OmWYdZ7Hy4CZd5V1PSjGvayqTwuEalakGUq24ix/5zlWE5U5JrlFJMZ2LiiwNNzd6dgT7ync/nb1npHR778VR3e6K9enp3Xc1Ck1NO+5XWwtV2dSbtU0PkJFO2pT+aKJI1Zx4bFamwaR0UMvcrkD0lOfSLWTyo4fsSK5mnkt2Zs3oQQruy8FYghfh0vLdGh4SwmNq1vEeWkvoaEsEJBgBTia601LObAcZFVqwowc5PYdGLk9jDZmrMHqAhR9nT5fif8W7wnA9W6xO4lpg8IvQiorCPdbEKnaYDu4nwG8zFp0ZzeIxyKLYjFuFDLTYAkC79W5JtoN80n0erTp+JU2Q6Ki3jJRtzZvSrde2u7vHKVLeuoS0vgntLl0p4fByyG2h0PLjNSTUuDd1KfAyjyNxI5RL0qSNwInEvWpI3AjcT2KkY4DHEnpImgNJ4apHKA5QKnqR6gPUCh3k0YksYi1R5Io43HpY3HdibL6Vs7jqD9TyHdIbq70LSireXemOmJ1NekHUqb2Ity9JkQm1LUY6el6irZmz1qKRmqJUQ5Xs5IvwbKbixGs7ixsLS7oqUY+bvuNrV5qecLH0HKOyXWojirfLcEFQCVPAkes0LTpStqmqEtvQhlcQlFpxNmbBVCABAAgAQAoxmJWmhdzZRqTI6tRU4uUh0IOb0o5sYp8QwcIzAdhNyD8TsdC3he05W/V3fy0U44iXlCNJYkzQp7LqN9rUyD3ae/zc/QSW2+GqUd6ryyKVxH8q+49hNmU6eqqL+8dT6nWdBRtKNGOIxRDOtKXIhtZ81ZEG5AajePZX6zn/AIkuXCmqa7k1COIuRXVqqguxAHfpOIhTnJ+VZJ0nJ4Rl7T2WtcB6dgxGh4N4y7RuXSeJlu3uXReJHOOrIcrixmkpRmtSNeM41FqR7WrGuDfArhktWrI3AY44PYqxNAxpE9LDQGk8tUhoHKBU1SP0+g7Qyl6kkjFMdsuTR2XsZqnWqAqn6t/tIK93GMcLkp3V7GK0w3N16xpOECEplv1RcixsbDiNRK1C1ndxbjyZjxKOW9xtKgYAqQQeN5RnCUHpkiLThYZU9ToqgrDs6LU+G+jf0n9CZt9FvnQrYfA1x8SGn7HQqZ6Gt1lFH2PcUQIAEACABACutSVhZgCOR1jZRjJYkKm08okLbcNIaUhG2yRFyDJMGBhts2q9WoxYIrEWIF2yqLAa6DjMK66R+Jra6j27IuRrU4xWFllO08BTpoFUFqlQ5Q7HMwv2iL7rC+6MvKFCxtXpW7FpVZ1JZzhIuVABYDQaAd08+lJyeWPe/IvjcFTqD+IB3HcR4GS0a84PYlp1p035TCxfs8y60mDDkdD/ALzQp3ye0tjRp9QztMzKlGonaRh4jSWoyi94lyNWnLhlfS845LJKlFh00NOBdGCVJO4E+ETK7kbmlyO4fY9Z94yjm37SKdzSp8MhqXtKHG5t4HYdOnq3Xbmd3pM6teSnstjNrXs6my2Qx09TO9kzIuW+XtAEXvl4jwlyj0yVxR1092VnoS32Z6/vK5qdRSCA1ieQbQ35a29JP0eU7a7Snt2Gzg9LQ/jNl6l6JCPxX7jfEOB7xOqv+k07tPCxL1K1Ovp2nwI062a6OpV+KHiOY94d84e6sq1rLzItYw9UeB3Ylci9Fzqlip95Du9N07bod8rijob3RWuKe+tdzYm6VggAQAIAEACABAAgAQA8tBhwYWKfpK5P3aQyj4m1Y+gA9Zw/xPdaqipJ8F6lHTT+p5r4gJv1J0UAXJPICc3b2860lCKJFDJTjdmu1J6lY2KjMtNTotje7H7x08J2NLoao27lLnAka8VNRjwNI1wDz1nEzXmYktngX/vSmpk3mxJPAbtPHWTujUhDWP0tLJacMh3ovoJFGrNdw1yXcor06SWLIguQBoN5klOVWSxFsfGU5PljK0wNwA8BInUl6kWqXdilXEOGZh9khCtzud5B5DT1mtR6VKrbOt6DljjuxwTHawMZ62UbV6g4FEPmCwP0nZ/C89pL6EdxvTXsW7S2KlW5UlGP3l3H4huM6C5sKdV6sbkdO5lDbk0qSkAX1PGXYrTFIgk02L43BJVFnG7cRowPMGQV7anWi4yXI6FV0+DAxy1MOVdrvkNxUA3rxSoBuuOO64nOQ6dVsa6lS4b3LsJRqxxx7HS4esHUMpuGFwe4zqac9ayUJR0vDLY8QmABAAgAQAIAEACAC2NxApozn7oJ/wBpHVmoRcn2HwjrkonO4ZmACKM9Vusw4AtqSx4D9p55Ttq19cyljKzyaM2lzwbOz9mhDmc56h3twA5IOAnaWHTKVtHjco1azlsuBzFU8yMvNWHqLS7VjmnJP0I4PzJnM4fEFqdNaetR1FhysNWbuE84oWE7i50RWxpVElNt8DmNwQorRK30ezMd5zixJ8wJ03WLGFKy8i4K9Kq5yZbODZJkow2GFaowcXRBl8Wff6C3rOv+HrFSi6k17CVajpxWOSnpjSDrU7VMb/eXXKR3m1vGZPUOmyoXOhLZ8EkcTw0a+zMJlohXFy1y/eW1Pzne2tqoW8aftuUq1X+JlfsZlJDSY0TuGtM805eI3ek4brfT3bVdUV5WW9SmtX3LsMbYlOTJUB8ipHzMu/C8sVJIZVX8N/sbk7nuUUTEjnuI+QIhwKeWW4tEktSwHfJ4oUAgCqAANwG6EYKCwhZScnllschCYAEACABAAgAQAIAZe2sI9UKiEKMwZ23kBdQAONz8pTvKUqqUFwyajNQeWM4LBLTWyDxJ1JPNjxMfb2tOhDREbOcpvLG5ZIyGiNZWGBm7K2UKOY3uxJ15Lc2UchKdtZQozcl3JqtdzWCdv0yaD23qMw8VN/pDqFLxbecfYW2liqhCrXCpnO4DN+k8vhRcp6EWtPmwaWx8KUpLm7TdZ/ibU/8AO6en9Pt1Qt4xKdaeqTIx+zFqsjNoUN/Eb8p7rgHyjq9pCvOM32CFZwTS7j0t8EXIhtfBGot07am6Hv4qe4jSUOoWUbii49+xLSqaXuZWHxAapQYaXZlIO8Eqbqe+4nJdFhKheeHLkuTX8OWfY6VZ3q4M4mABAAgAQAIAEACABAAgAQAIAEAPJEAXuTaAbkwAIAQRBAeKqXBB4gj1jZrMWhYvDyctgE6ToqR3Lcv8NM2F/EgehnDdNsW76TfCZpVXoi36nWCd3gzAgAQAhhADn9q4Q061OogurVEzj3WvbOPEaGYtxZuN0q0f3LlKopU3F/sdAs2Y8IpnqKAQAIAEACABAAgAQAIAEACABAAgAQAIAEACAHlogGZszA5HrPfVn07gOHqSfOVKFtGFSUl3J61RuKRqCXCAmABACDEbwBBEXCYieCQIZFJgAQAIAEACABAAgB/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54000" y="-696516"/>
            <a:ext cx="2381250" cy="170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172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3" descr="aldrig giv o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3540" y="1383507"/>
            <a:ext cx="3816350" cy="2178844"/>
          </a:xfrm>
        </p:spPr>
      </p:pic>
      <p:sp>
        <p:nvSpPr>
          <p:cNvPr id="59394" name="Text Box 4"/>
          <p:cNvSpPr txBox="1">
            <a:spLocks noChangeArrowheads="1"/>
          </p:cNvSpPr>
          <p:nvPr/>
        </p:nvSpPr>
        <p:spPr bwMode="auto">
          <a:xfrm>
            <a:off x="4085528" y="1131590"/>
            <a:ext cx="485933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da-DK" altLang="da-DK" b="1" dirty="0"/>
              <a:t>Forudsætninger for at det kan lykkes:</a:t>
            </a:r>
          </a:p>
          <a:p>
            <a:pPr marL="342900" indent="-342900"/>
            <a:endParaRPr lang="da-DK" altLang="da-DK" dirty="0"/>
          </a:p>
          <a:p>
            <a:pPr marL="342900" indent="-342900">
              <a:buFont typeface="Arial Black" pitchFamily="34" charset="0"/>
              <a:buAutoNum type="arabicPeriod"/>
            </a:pPr>
            <a:r>
              <a:rPr lang="da-DK" altLang="da-DK" dirty="0"/>
              <a:t>Se fremad og ikke mindst se muligheder</a:t>
            </a:r>
          </a:p>
          <a:p>
            <a:pPr marL="342900" indent="-342900">
              <a:buFont typeface="Arial Black" pitchFamily="34" charset="0"/>
              <a:buAutoNum type="arabicPeriod"/>
            </a:pPr>
            <a:endParaRPr lang="da-DK" altLang="da-DK" dirty="0"/>
          </a:p>
          <a:p>
            <a:pPr marL="342900" indent="-342900">
              <a:buFont typeface="Arial Black" pitchFamily="34" charset="0"/>
              <a:buAutoNum type="arabicPeriod"/>
            </a:pPr>
            <a:r>
              <a:rPr lang="da-DK" altLang="da-DK" dirty="0"/>
              <a:t>fordomsfri </a:t>
            </a:r>
            <a:r>
              <a:rPr lang="da-DK" altLang="da-DK" dirty="0" smtClean="0"/>
              <a:t>vidensdeling – tal sammen</a:t>
            </a:r>
            <a:endParaRPr lang="da-DK" altLang="da-DK" dirty="0"/>
          </a:p>
          <a:p>
            <a:pPr marL="342900" indent="-342900">
              <a:buFont typeface="Arial Black" pitchFamily="34" charset="0"/>
              <a:buAutoNum type="arabicPeriod"/>
            </a:pPr>
            <a:endParaRPr lang="da-DK" altLang="da-DK" dirty="0"/>
          </a:p>
          <a:p>
            <a:pPr marL="342900" indent="-342900">
              <a:buFont typeface="Wingdings" pitchFamily="2" charset="2"/>
              <a:buAutoNum type="arabicPeriod"/>
            </a:pPr>
            <a:r>
              <a:rPr lang="da-DK" altLang="da-DK" dirty="0" smtClean="0"/>
              <a:t>arbejd </a:t>
            </a:r>
            <a:r>
              <a:rPr lang="da-DK" altLang="da-DK" dirty="0"/>
              <a:t>efter fælles værdier og </a:t>
            </a:r>
            <a:r>
              <a:rPr lang="da-DK" altLang="da-DK" dirty="0" smtClean="0"/>
              <a:t>mål og ikke kun regler og love</a:t>
            </a:r>
          </a:p>
          <a:p>
            <a:pPr marL="342900" indent="-342900">
              <a:buFont typeface="Wingdings" pitchFamily="2" charset="2"/>
              <a:buAutoNum type="arabicPeriod"/>
            </a:pPr>
            <a:endParaRPr lang="da-DK" altLang="da-DK" dirty="0"/>
          </a:p>
          <a:p>
            <a:pPr marL="342900" indent="-342900">
              <a:buFont typeface="Arial Black" pitchFamily="34" charset="0"/>
              <a:buAutoNum type="arabicPeriod"/>
            </a:pPr>
            <a:r>
              <a:rPr lang="da-DK" altLang="da-DK" dirty="0" smtClean="0"/>
              <a:t>Definer </a:t>
            </a:r>
            <a:r>
              <a:rPr lang="da-DK" altLang="da-DK" dirty="0"/>
              <a:t>nye </a:t>
            </a:r>
            <a:r>
              <a:rPr lang="da-DK" altLang="da-DK" dirty="0" smtClean="0"/>
              <a:t>rammer</a:t>
            </a:r>
          </a:p>
          <a:p>
            <a:pPr marL="342900" indent="-342900">
              <a:buFont typeface="Arial Black" pitchFamily="34" charset="0"/>
              <a:buAutoNum type="arabicPeriod"/>
            </a:pPr>
            <a:endParaRPr lang="da-DK" altLang="da-DK" dirty="0"/>
          </a:p>
          <a:p>
            <a:pPr marL="342900" indent="-342900">
              <a:buFont typeface="Arial Black" pitchFamily="34" charset="0"/>
              <a:buAutoNum type="arabicPeriod"/>
            </a:pPr>
            <a:r>
              <a:rPr lang="da-DK" altLang="da-DK" dirty="0" smtClean="0"/>
              <a:t>Udfordr systemet</a:t>
            </a:r>
          </a:p>
          <a:p>
            <a:endParaRPr lang="da-DK" altLang="da-DK" dirty="0"/>
          </a:p>
          <a:p>
            <a:pPr marL="342900" indent="-342900">
              <a:buFont typeface="Arial Black" pitchFamily="34" charset="0"/>
              <a:buAutoNum type="arabicPeriod"/>
            </a:pPr>
            <a:endParaRPr lang="da-DK" altLang="da-DK" dirty="0"/>
          </a:p>
        </p:txBody>
      </p:sp>
      <p:sp>
        <p:nvSpPr>
          <p:cNvPr id="59395" name="Text Box 5"/>
          <p:cNvSpPr txBox="1">
            <a:spLocks noChangeArrowheads="1"/>
          </p:cNvSpPr>
          <p:nvPr/>
        </p:nvSpPr>
        <p:spPr bwMode="auto">
          <a:xfrm>
            <a:off x="3255963" y="371476"/>
            <a:ext cx="22266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altLang="da-DK" sz="2400" b="1"/>
              <a:t>Hvad skal der til</a:t>
            </a:r>
          </a:p>
        </p:txBody>
      </p:sp>
      <p:sp>
        <p:nvSpPr>
          <p:cNvPr id="2" name="Tekstboks 1"/>
          <p:cNvSpPr txBox="1">
            <a:spLocks noChangeArrowheads="1"/>
          </p:cNvSpPr>
          <p:nvPr/>
        </p:nvSpPr>
        <p:spPr bwMode="auto">
          <a:xfrm>
            <a:off x="1835696" y="4606495"/>
            <a:ext cx="48134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400" b="1" dirty="0" smtClean="0"/>
              <a:t>Tænk i helheder – vand kræver areal</a:t>
            </a:r>
            <a:endParaRPr lang="da-DK" sz="2400" b="1" dirty="0"/>
          </a:p>
        </p:txBody>
      </p:sp>
    </p:spTree>
    <p:extLst>
      <p:ext uri="{BB962C8B-B14F-4D97-AF65-F5344CB8AC3E}">
        <p14:creationId xmlns:p14="http://schemas.microsoft.com/office/powerpoint/2010/main" val="122158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000" dirty="0" smtClean="0"/>
              <a:t>Emner frem mod 12. marts:</a:t>
            </a:r>
            <a:endParaRPr lang="da-DK" sz="4000" dirty="0"/>
          </a:p>
        </p:txBody>
      </p:sp>
      <p:sp>
        <p:nvSpPr>
          <p:cNvPr id="5" name="Tekstboks 4"/>
          <p:cNvSpPr txBox="1"/>
          <p:nvPr/>
        </p:nvSpPr>
        <p:spPr>
          <a:xfrm>
            <a:off x="1043608" y="1779662"/>
            <a:ext cx="7416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Flere borgere skal involveres i projektet og beslutninger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Multifunktionelle løsning – hvad skal prioriteres højt?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896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635646"/>
            <a:ext cx="8229600" cy="857250"/>
          </a:xfrm>
        </p:spPr>
        <p:txBody>
          <a:bodyPr/>
          <a:lstStyle/>
          <a:p>
            <a:r>
              <a:rPr lang="da-DK" dirty="0" smtClean="0"/>
              <a:t>Afrunding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314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5362" name="Picture 2" descr="\\intern.syddjurs.dk\syddjurs\MDrev\src\My Pictures\modstand_samarbejd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91630"/>
            <a:ext cx="3257782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\\intern.syddjurs.dk\syddjurs\MDrev\src\My Pictures\atypisk samarbej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870" y="1689709"/>
            <a:ext cx="5140660" cy="277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boks 4"/>
          <p:cNvSpPr txBox="1"/>
          <p:nvPr/>
        </p:nvSpPr>
        <p:spPr>
          <a:xfrm>
            <a:off x="2843809" y="195487"/>
            <a:ext cx="2880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dirty="0" smtClean="0"/>
              <a:t>Arbejd sammen</a:t>
            </a:r>
            <a:endParaRPr lang="da-DK" sz="3200" b="1" dirty="0"/>
          </a:p>
        </p:txBody>
      </p:sp>
      <p:sp>
        <p:nvSpPr>
          <p:cNvPr id="8" name="Tekstboks 7"/>
          <p:cNvSpPr txBox="1"/>
          <p:nvPr/>
        </p:nvSpPr>
        <p:spPr>
          <a:xfrm>
            <a:off x="1943099" y="843558"/>
            <a:ext cx="5509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 smtClean="0"/>
              <a:t>Så kommer de gode løsninger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70721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&amp;amp;#x09;Titel&amp;quot;&quot;/&gt;&lt;property id=&quot;20307&quot; value=&quot;256&quot;/&gt;&lt;/object&gt;&lt;object type=&quot;3&quot; unique_id=&quot;10026&quot;&gt;&lt;property id=&quot;20148&quot; value=&quot;5&quot;/&gt;&lt;property id=&quot;20300&quot; value=&quot;Slide 2&quot;/&gt;&lt;property id=&quot;20307&quot; value=&quot;25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C2C CC Power Point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US">
  <a:themeElements>
    <a:clrScheme name="GEUS Ny identitet">
      <a:dk1>
        <a:srgbClr val="000000"/>
      </a:dk1>
      <a:lt1>
        <a:srgbClr val="FFFFFF"/>
      </a:lt1>
      <a:dk2>
        <a:srgbClr val="596DD5"/>
      </a:dk2>
      <a:lt2>
        <a:srgbClr val="E7E6E6"/>
      </a:lt2>
      <a:accent1>
        <a:srgbClr val="0097C4"/>
      </a:accent1>
      <a:accent2>
        <a:srgbClr val="FF5151"/>
      </a:accent2>
      <a:accent3>
        <a:srgbClr val="A5A5A5"/>
      </a:accent3>
      <a:accent4>
        <a:srgbClr val="673AB7"/>
      </a:accent4>
      <a:accent5>
        <a:srgbClr val="0C2C83"/>
      </a:accent5>
      <a:accent6>
        <a:srgbClr val="0091EA"/>
      </a:accent6>
      <a:hlink>
        <a:srgbClr val="596DC1"/>
      </a:hlink>
      <a:folHlink>
        <a:srgbClr val="646464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4x3 DK-logo-lille" id="{F500A411-7069-824D-B16E-D2E71D59B9D7}" vid="{EE74571A-C663-F64C-B867-2C1682C620AD}"/>
    </a:ext>
  </a:extLst>
</a:theme>
</file>

<file path=ppt/theme/theme3.xml><?xml version="1.0" encoding="utf-8"?>
<a:theme xmlns:a="http://schemas.openxmlformats.org/drawingml/2006/main" name="1_GEUS">
  <a:themeElements>
    <a:clrScheme name="GEUS Ny identitet">
      <a:dk1>
        <a:srgbClr val="000000"/>
      </a:dk1>
      <a:lt1>
        <a:srgbClr val="FFFFFF"/>
      </a:lt1>
      <a:dk2>
        <a:srgbClr val="596DD5"/>
      </a:dk2>
      <a:lt2>
        <a:srgbClr val="E7E6E6"/>
      </a:lt2>
      <a:accent1>
        <a:srgbClr val="0097C4"/>
      </a:accent1>
      <a:accent2>
        <a:srgbClr val="FF5151"/>
      </a:accent2>
      <a:accent3>
        <a:srgbClr val="A5A5A5"/>
      </a:accent3>
      <a:accent4>
        <a:srgbClr val="673AB7"/>
      </a:accent4>
      <a:accent5>
        <a:srgbClr val="0C2C83"/>
      </a:accent5>
      <a:accent6>
        <a:srgbClr val="0091EA"/>
      </a:accent6>
      <a:hlink>
        <a:srgbClr val="596DC1"/>
      </a:hlink>
      <a:folHlink>
        <a:srgbClr val="646464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x3 DK-logo-lille" id="{F500A411-7069-824D-B16E-D2E71D59B9D7}" vid="{EE74571A-C663-F64C-B867-2C1682C620AD}"/>
    </a:ext>
  </a:extLst>
</a:theme>
</file>

<file path=ppt/theme/theme4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C2C CC Power Point</Template>
  <TotalTime>1927</TotalTime>
  <Words>1965</Words>
  <Application>Microsoft Office PowerPoint</Application>
  <PresentationFormat>Skærmshow (16:9)</PresentationFormat>
  <Paragraphs>861</Paragraphs>
  <Slides>98</Slides>
  <Notes>20</Notes>
  <HiddenSlides>1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3</vt:i4>
      </vt:variant>
      <vt:variant>
        <vt:lpstr>Slidetitler</vt:lpstr>
      </vt:variant>
      <vt:variant>
        <vt:i4>98</vt:i4>
      </vt:variant>
    </vt:vector>
  </HeadingPairs>
  <TitlesOfParts>
    <vt:vector size="109" baseType="lpstr">
      <vt:lpstr>ＭＳ Ｐゴシック</vt:lpstr>
      <vt:lpstr>Arial</vt:lpstr>
      <vt:lpstr>Arial Black</vt:lpstr>
      <vt:lpstr>Calibri</vt:lpstr>
      <vt:lpstr>Courier New</vt:lpstr>
      <vt:lpstr>Times New Roman</vt:lpstr>
      <vt:lpstr>Verdana</vt:lpstr>
      <vt:lpstr>Wingdings</vt:lpstr>
      <vt:lpstr>C2C CC Power Point</vt:lpstr>
      <vt:lpstr>GEUS</vt:lpstr>
      <vt:lpstr>1_GEUS</vt:lpstr>
      <vt:lpstr> C2C C10 Grenåens opland</vt:lpstr>
      <vt:lpstr>Dagsorden</vt:lpstr>
      <vt:lpstr>Coast to Coast Climate Challenge</vt:lpstr>
      <vt:lpstr>PowerPoint-præsentation</vt:lpstr>
      <vt:lpstr>Formål og mål</vt:lpstr>
      <vt:lpstr>PowerPoint-præsentation</vt:lpstr>
      <vt:lpstr>Leverancer til EU - status</vt:lpstr>
      <vt:lpstr>PowerPoint-præsentation</vt:lpstr>
      <vt:lpstr>Klimaets udvikling og udfordringer  - med fokus på Djursland</vt:lpstr>
      <vt:lpstr>Indhold</vt:lpstr>
      <vt:lpstr>NUTIDEN</vt:lpstr>
      <vt:lpstr>”Danmark forsumper”</vt:lpstr>
      <vt:lpstr>Oversvømmede veje 27 December 2015</vt:lpstr>
      <vt:lpstr>FORTIDEN</vt:lpstr>
      <vt:lpstr>Klimaændringer er her allerede Nedbørsudvikling i Skjern Å oplandet – 1870-2010</vt:lpstr>
      <vt:lpstr>Klimaændringer er her allerede Nedbørsudvikling i Skjern Å oplandet – 1870-2010</vt:lpstr>
      <vt:lpstr>PowerPoint-præsentation</vt:lpstr>
      <vt:lpstr>Grundvandsspejl 1988-2015 Pejletidsserier GRUMO - Terrænnært grundvand – Skjern Å oplandet</vt:lpstr>
      <vt:lpstr>Grundvand Tidvise søer på heden – mere vand</vt:lpstr>
      <vt:lpstr>FREMTIDEN</vt:lpstr>
      <vt:lpstr>Emissions-scenarier</vt:lpstr>
      <vt:lpstr>RCP emissions scenarier</vt:lpstr>
      <vt:lpstr>Tidligere eksempler på klimafremskrivning (AR4)</vt:lpstr>
      <vt:lpstr>PowerPoint-præsentation</vt:lpstr>
      <vt:lpstr>Forudsigelse af klimaet</vt:lpstr>
      <vt:lpstr>PowerPoint-præsentation</vt:lpstr>
      <vt:lpstr>Forudsigelser/Prognoser</vt:lpstr>
      <vt:lpstr>Temperatur, global</vt:lpstr>
      <vt:lpstr>Fremskrivninger for Danmark: Temperatur, nedbør og potentiel fordampning</vt:lpstr>
      <vt:lpstr>Nye beregninger AR5 2071-2100 versus 1981-2010 (RCP 8.5) - nedbør</vt:lpstr>
      <vt:lpstr>RCP 8.5 Ændring i årsnedbør (%) for 2071-2100 sammenlignet med 1981-2010</vt:lpstr>
      <vt:lpstr>PowerPoint-præsentation</vt:lpstr>
      <vt:lpstr>Havniveau</vt:lpstr>
      <vt:lpstr>Havniveau, globalt</vt:lpstr>
      <vt:lpstr>Havniveau, nationalt</vt:lpstr>
      <vt:lpstr>Havniveau</vt:lpstr>
      <vt:lpstr>Hydrologiske effekter</vt:lpstr>
      <vt:lpstr>Terrænnært grundvand</vt:lpstr>
      <vt:lpstr>Grundvandsdannelse  [1961-90] to [2021-50]</vt:lpstr>
      <vt:lpstr>PowerPoint-præsentation</vt:lpstr>
      <vt:lpstr>PowerPoint-præsentation</vt:lpstr>
      <vt:lpstr>PowerPoint-præsentation</vt:lpstr>
      <vt:lpstr>Saltvandsindtrængning</vt:lpstr>
      <vt:lpstr>Saltvandsindtrængning</vt:lpstr>
      <vt:lpstr>Saltvandsindtrængning</vt:lpstr>
      <vt:lpstr>Vandløb</vt:lpstr>
      <vt:lpstr>Ændring i månedlig middel afstrømning - fra 1990-2010 til 2071-2100</vt:lpstr>
      <vt:lpstr>PowerPoint-præsentation</vt:lpstr>
      <vt:lpstr>Ekstremværdianalyse 2021-2050</vt:lpstr>
      <vt:lpstr>Max afstrømning i vandløb Ændring i 100-års hændelse fra 1961-1990 til 2021-2050</vt:lpstr>
      <vt:lpstr>Afstrømning og grundvand</vt:lpstr>
      <vt:lpstr>Havniveau – effekt på vandløb</vt:lpstr>
      <vt:lpstr>Hvad betyder klimaændringer for vandet i Danmark?</vt:lpstr>
      <vt:lpstr>Tak for opmærksomheden!</vt:lpstr>
      <vt:lpstr>PowerPoint-præsentation</vt:lpstr>
      <vt:lpstr>Grenåens opland  - hydrologiske data og model</vt:lpstr>
      <vt:lpstr>Model</vt:lpstr>
      <vt:lpstr>Hydro-model: Den Nationale Vandressourcemodel (DK-model)</vt:lpstr>
      <vt:lpstr>Hydro-model</vt:lpstr>
      <vt:lpstr>Model-struktur</vt:lpstr>
      <vt:lpstr>Grenå opland</vt:lpstr>
      <vt:lpstr>Modelstruktur - vandløbstværsnit</vt:lpstr>
      <vt:lpstr>Data</vt:lpstr>
      <vt:lpstr>Drivende variable</vt:lpstr>
      <vt:lpstr>Pumpestationer</vt:lpstr>
      <vt:lpstr>Enslev pumpestation</vt:lpstr>
      <vt:lpstr>PowerPoint-præsentation</vt:lpstr>
      <vt:lpstr>Målinger ved pumpestationer</vt:lpstr>
      <vt:lpstr>Pumpedata – Hedeselskabet (2001)</vt:lpstr>
      <vt:lpstr>Hydrologiske data</vt:lpstr>
      <vt:lpstr>Tilgængelige data</vt:lpstr>
      <vt:lpstr>Boringer i Jupiter</vt:lpstr>
      <vt:lpstr>Boringer i SWECOs moniteringsprogram</vt:lpstr>
      <vt:lpstr>Vandføring og vandstandsdata</vt:lpstr>
      <vt:lpstr>Resultater</vt:lpstr>
      <vt:lpstr>Vandbalancer</vt:lpstr>
      <vt:lpstr>Tværsnit gennem kanal</vt:lpstr>
      <vt:lpstr>Vandbalance Kolindsund</vt:lpstr>
      <vt:lpstr>Vandbalance – Kolindsund 1996</vt:lpstr>
      <vt:lpstr>Vandbalance – Kolindsund 1999</vt:lpstr>
      <vt:lpstr>Vandbalance – Nordkanal/Midtkanal 1996</vt:lpstr>
      <vt:lpstr>Anvendelse af model</vt:lpstr>
      <vt:lpstr>Tak for opmærksomheden!</vt:lpstr>
      <vt:lpstr>PowerPoint-præsentation</vt:lpstr>
      <vt:lpstr>Brydningstid</vt:lpstr>
      <vt:lpstr>”Idioti må være, at blive ved med at gøre det samme og forvente at få et andet resultat.”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Fordele ved klima ændringer</vt:lpstr>
      <vt:lpstr>PowerPoint-præsentation</vt:lpstr>
      <vt:lpstr>Emner frem mod 12. marts:</vt:lpstr>
      <vt:lpstr>Afrunding</vt:lpstr>
      <vt:lpstr>PowerPoint-præsentation</vt:lpstr>
    </vt:vector>
  </TitlesOfParts>
  <Company>Region Midtjylland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Organisation i projektet</dc:title>
  <dc:creator>Rolf Johnsen</dc:creator>
  <cp:lastModifiedBy>Sidsel Kontni Prahm</cp:lastModifiedBy>
  <cp:revision>168</cp:revision>
  <cp:lastPrinted>2018-06-26T08:54:02Z</cp:lastPrinted>
  <dcterms:created xsi:type="dcterms:W3CDTF">2017-05-18T09:21:42Z</dcterms:created>
  <dcterms:modified xsi:type="dcterms:W3CDTF">2020-02-14T14:45:53Z</dcterms:modified>
</cp:coreProperties>
</file>