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286" r:id="rId14"/>
    <p:sldId id="260" r:id="rId15"/>
    <p:sldId id="265" r:id="rId16"/>
    <p:sldId id="293" r:id="rId17"/>
    <p:sldId id="270" r:id="rId18"/>
    <p:sldId id="259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01" r:id="rId32"/>
    <p:sldId id="300" r:id="rId33"/>
    <p:sldId id="302" r:id="rId34"/>
    <p:sldId id="303" r:id="rId35"/>
    <p:sldId id="304" r:id="rId36"/>
  </p:sldIdLst>
  <p:sldSz cx="9144000" cy="5143500" type="screen16x9"/>
  <p:notesSz cx="6797675" cy="9926638"/>
  <p:custDataLst>
    <p:tags r:id="rId38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B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210" autoAdjust="0"/>
  </p:normalViewPr>
  <p:slideViewPr>
    <p:cSldViewPr>
      <p:cViewPr varScale="1">
        <p:scale>
          <a:sx n="137" d="100"/>
          <a:sy n="137" d="100"/>
        </p:scale>
        <p:origin x="78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2ccc.eu/om-c2c-cc/styregruppen/styregruppens-bla-bog/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renaaensopland.dk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2ccc.eu/om-c2c-cc/styregruppen/styregruppens-bla-bog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renaaensopland.d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83DCE-ABA1-4C30-8A20-930F6F171184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E1E48657-467A-4E3C-BDBD-DF54469F5C1E}">
      <dgm:prSet phldrT="[Tekst]"/>
      <dgm:spPr>
        <a:solidFill>
          <a:schemeClr val="accent2"/>
        </a:solidFill>
      </dgm:spPr>
      <dgm:t>
        <a:bodyPr/>
        <a:lstStyle/>
        <a:p>
          <a:r>
            <a:rPr lang="da-DK" dirty="0" smtClean="0"/>
            <a:t>EU + C2C Region Midt</a:t>
          </a:r>
          <a:endParaRPr lang="da-DK" dirty="0"/>
        </a:p>
      </dgm:t>
    </dgm:pt>
    <dgm:pt modelId="{8F391EC7-18EA-4F03-BE73-69F52974EADE}" type="parTrans" cxnId="{C73E0DA3-A18E-4BF4-A5EA-A314A672FFF9}">
      <dgm:prSet/>
      <dgm:spPr/>
      <dgm:t>
        <a:bodyPr/>
        <a:lstStyle/>
        <a:p>
          <a:endParaRPr lang="da-DK"/>
        </a:p>
      </dgm:t>
    </dgm:pt>
    <dgm:pt modelId="{720E5977-664B-4930-9CC0-141F48909139}" type="sibTrans" cxnId="{C73E0DA3-A18E-4BF4-A5EA-A314A672FFF9}">
      <dgm:prSet/>
      <dgm:spPr/>
      <dgm:t>
        <a:bodyPr/>
        <a:lstStyle/>
        <a:p>
          <a:endParaRPr lang="da-DK"/>
        </a:p>
      </dgm:t>
    </dgm:pt>
    <dgm:pt modelId="{509A1DED-A661-4EC9-B834-AF1867A0129C}">
      <dgm:prSet phldrT="[Tekst]"/>
      <dgm:spPr/>
      <dgm:t>
        <a:bodyPr/>
        <a:lstStyle/>
        <a:p>
          <a:r>
            <a:rPr lang="da-DK" dirty="0" smtClean="0"/>
            <a:t>EU monitorer sætter rammerne</a:t>
          </a:r>
          <a:endParaRPr lang="da-DK" dirty="0"/>
        </a:p>
      </dgm:t>
    </dgm:pt>
    <dgm:pt modelId="{E87D8A1D-4D0B-44A3-BCB0-CAA22E96BA87}" type="parTrans" cxnId="{5A7E8EE8-A9A1-4B14-80AC-57DFDE4B62F8}">
      <dgm:prSet/>
      <dgm:spPr/>
      <dgm:t>
        <a:bodyPr/>
        <a:lstStyle/>
        <a:p>
          <a:endParaRPr lang="da-DK"/>
        </a:p>
      </dgm:t>
    </dgm:pt>
    <dgm:pt modelId="{21E8D40B-3C47-4005-81BD-E9042AB341E5}" type="sibTrans" cxnId="{5A7E8EE8-A9A1-4B14-80AC-57DFDE4B62F8}">
      <dgm:prSet/>
      <dgm:spPr/>
      <dgm:t>
        <a:bodyPr/>
        <a:lstStyle/>
        <a:p>
          <a:endParaRPr lang="da-DK"/>
        </a:p>
      </dgm:t>
    </dgm:pt>
    <dgm:pt modelId="{32BB5BC7-6376-4E88-BF02-3C1DDD5610A6}">
      <dgm:prSet phldrT="[Tekst]"/>
      <dgm:spPr/>
      <dgm:t>
        <a:bodyPr/>
        <a:lstStyle/>
        <a:p>
          <a:r>
            <a:rPr lang="da-DK" dirty="0" smtClean="0"/>
            <a:t>Styregruppen</a:t>
          </a:r>
          <a:endParaRPr lang="da-DK" dirty="0"/>
        </a:p>
      </dgm:t>
    </dgm:pt>
    <dgm:pt modelId="{D28E180F-A803-4D14-8972-A6E9BC27AE1D}" type="parTrans" cxnId="{0029FFFF-AF4C-4DD8-BCB7-3E829C5690A7}">
      <dgm:prSet/>
      <dgm:spPr/>
      <dgm:t>
        <a:bodyPr/>
        <a:lstStyle/>
        <a:p>
          <a:endParaRPr lang="da-DK"/>
        </a:p>
      </dgm:t>
    </dgm:pt>
    <dgm:pt modelId="{B2EA70E5-A436-4ACF-BEFC-116FE4C741F6}" type="sibTrans" cxnId="{0029FFFF-AF4C-4DD8-BCB7-3E829C5690A7}">
      <dgm:prSet/>
      <dgm:spPr/>
      <dgm:t>
        <a:bodyPr/>
        <a:lstStyle/>
        <a:p>
          <a:endParaRPr lang="da-DK"/>
        </a:p>
      </dgm:t>
    </dgm:pt>
    <dgm:pt modelId="{B007B1F2-E510-4BC3-A7EC-545F9001946E}">
      <dgm:prSet phldrT="[Tekst]" custT="1"/>
      <dgm:spPr/>
      <dgm:t>
        <a:bodyPr/>
        <a:lstStyle/>
        <a:p>
          <a:r>
            <a:rPr lang="da-DK" sz="1100" u="sng" dirty="0" smtClean="0"/>
            <a:t>Syddjurs Kommune: </a:t>
          </a:r>
          <a:r>
            <a:rPr lang="da-DK" sz="1100" u="none" dirty="0" smtClean="0"/>
            <a:t>formand og næstformand i NTM, direktør og afdelingsleder</a:t>
          </a:r>
          <a:endParaRPr lang="da-DK" sz="1100" u="sng" dirty="0"/>
        </a:p>
      </dgm:t>
    </dgm:pt>
    <dgm:pt modelId="{3CF18357-AA18-4D17-8D7F-15B0E4FFEF1E}" type="parTrans" cxnId="{6D2ADBC0-D897-4EA7-8259-78A0B2167A39}">
      <dgm:prSet/>
      <dgm:spPr/>
      <dgm:t>
        <a:bodyPr/>
        <a:lstStyle/>
        <a:p>
          <a:endParaRPr lang="da-DK"/>
        </a:p>
      </dgm:t>
    </dgm:pt>
    <dgm:pt modelId="{663B791C-8328-4EF3-B5D5-932E3CB90246}" type="sibTrans" cxnId="{6D2ADBC0-D897-4EA7-8259-78A0B2167A39}">
      <dgm:prSet/>
      <dgm:spPr/>
      <dgm:t>
        <a:bodyPr/>
        <a:lstStyle/>
        <a:p>
          <a:endParaRPr lang="da-DK"/>
        </a:p>
      </dgm:t>
    </dgm:pt>
    <dgm:pt modelId="{71529814-686B-4429-B7B2-1C1B52E5A98B}">
      <dgm:prSet phldrT="[Tekst]"/>
      <dgm:spPr/>
      <dgm:t>
        <a:bodyPr/>
        <a:lstStyle/>
        <a:p>
          <a:r>
            <a:rPr lang="da-DK" dirty="0" smtClean="0"/>
            <a:t>Arbejdsgruppen</a:t>
          </a:r>
          <a:endParaRPr lang="da-DK" dirty="0"/>
        </a:p>
      </dgm:t>
    </dgm:pt>
    <dgm:pt modelId="{4A764617-8207-4509-B966-D74709A8C3D2}" type="parTrans" cxnId="{E382C8CB-4E13-4F95-8C96-B76FB5A7D83F}">
      <dgm:prSet/>
      <dgm:spPr/>
      <dgm:t>
        <a:bodyPr/>
        <a:lstStyle/>
        <a:p>
          <a:endParaRPr lang="da-DK"/>
        </a:p>
      </dgm:t>
    </dgm:pt>
    <dgm:pt modelId="{542BFB2C-5094-4C94-9772-C72C8D17FB47}" type="sibTrans" cxnId="{E382C8CB-4E13-4F95-8C96-B76FB5A7D83F}">
      <dgm:prSet/>
      <dgm:spPr/>
      <dgm:t>
        <a:bodyPr/>
        <a:lstStyle/>
        <a:p>
          <a:endParaRPr lang="da-DK"/>
        </a:p>
      </dgm:t>
    </dgm:pt>
    <dgm:pt modelId="{F1718435-9E50-474E-8726-74730158E1FB}">
      <dgm:prSet phldrT="[Tekst]" custT="1"/>
      <dgm:spPr/>
      <dgm:t>
        <a:bodyPr/>
        <a:lstStyle/>
        <a:p>
          <a:r>
            <a:rPr lang="da-DK" sz="1100" u="sng" dirty="0" smtClean="0"/>
            <a:t>Syddjurs Kommune: </a:t>
          </a:r>
          <a:r>
            <a:rPr lang="da-DK" sz="1100" u="none" dirty="0" smtClean="0"/>
            <a:t>Morten Hundahl, Steen Ravn</a:t>
          </a:r>
          <a:endParaRPr lang="da-DK" sz="1100" u="sng" dirty="0"/>
        </a:p>
      </dgm:t>
    </dgm:pt>
    <dgm:pt modelId="{0CDF6FCE-3653-4CD6-AE6D-CF12D6B0226F}" type="parTrans" cxnId="{91402DE3-6AC7-47ED-AB59-7422A62F55D1}">
      <dgm:prSet/>
      <dgm:spPr/>
      <dgm:t>
        <a:bodyPr/>
        <a:lstStyle/>
        <a:p>
          <a:endParaRPr lang="da-DK"/>
        </a:p>
      </dgm:t>
    </dgm:pt>
    <dgm:pt modelId="{7C8B4F8E-5106-43BC-9050-134746F09C0B}" type="sibTrans" cxnId="{91402DE3-6AC7-47ED-AB59-7422A62F55D1}">
      <dgm:prSet/>
      <dgm:spPr/>
      <dgm:t>
        <a:bodyPr/>
        <a:lstStyle/>
        <a:p>
          <a:endParaRPr lang="da-DK"/>
        </a:p>
      </dgm:t>
    </dgm:pt>
    <dgm:pt modelId="{A886FEC1-79FE-4BA0-A20E-D20219B1FAB4}">
      <dgm:prSet phldrT="[Tekst]"/>
      <dgm:spPr/>
      <dgm:t>
        <a:bodyPr/>
        <a:lstStyle/>
        <a:p>
          <a:r>
            <a:rPr lang="da-DK" dirty="0" smtClean="0"/>
            <a:t>Følgegruppen</a:t>
          </a:r>
          <a:endParaRPr lang="da-DK" dirty="0"/>
        </a:p>
      </dgm:t>
    </dgm:pt>
    <dgm:pt modelId="{2213A652-3E93-42B0-B0DC-4E0D0E8DF7A8}" type="parTrans" cxnId="{D217A541-C7B0-40B8-B141-46DF750E8AEE}">
      <dgm:prSet/>
      <dgm:spPr/>
      <dgm:t>
        <a:bodyPr/>
        <a:lstStyle/>
        <a:p>
          <a:endParaRPr lang="da-DK"/>
        </a:p>
      </dgm:t>
    </dgm:pt>
    <dgm:pt modelId="{02BF6AC6-110D-41FB-A46B-E6F5232F29A1}" type="sibTrans" cxnId="{D217A541-C7B0-40B8-B141-46DF750E8AEE}">
      <dgm:prSet/>
      <dgm:spPr/>
      <dgm:t>
        <a:bodyPr/>
        <a:lstStyle/>
        <a:p>
          <a:endParaRPr lang="da-DK"/>
        </a:p>
      </dgm:t>
    </dgm:pt>
    <dgm:pt modelId="{6EE56097-370E-4289-AF4B-EDF94DE60884}">
      <dgm:prSet phldrT="[Tekst]" custT="1"/>
      <dgm:spPr/>
      <dgm:t>
        <a:bodyPr/>
        <a:lstStyle/>
        <a:p>
          <a:r>
            <a:rPr lang="da-DK" sz="1100" dirty="0" smtClean="0"/>
            <a:t>Interessenter i oplandet, ingen skrevet – ingen glemt!</a:t>
          </a:r>
          <a:endParaRPr lang="da-DK" sz="1100" dirty="0"/>
        </a:p>
      </dgm:t>
    </dgm:pt>
    <dgm:pt modelId="{A804194E-A30E-466B-997C-DD5B8CD53C39}" type="parTrans" cxnId="{9039E430-2454-4BF1-BE59-BF783A4F5ECF}">
      <dgm:prSet/>
      <dgm:spPr/>
      <dgm:t>
        <a:bodyPr/>
        <a:lstStyle/>
        <a:p>
          <a:endParaRPr lang="da-DK"/>
        </a:p>
      </dgm:t>
    </dgm:pt>
    <dgm:pt modelId="{17A88351-5F98-4980-AE9F-6D05550EE0FE}" type="sibTrans" cxnId="{9039E430-2454-4BF1-BE59-BF783A4F5ECF}">
      <dgm:prSet/>
      <dgm:spPr/>
      <dgm:t>
        <a:bodyPr/>
        <a:lstStyle/>
        <a:p>
          <a:endParaRPr lang="da-DK"/>
        </a:p>
      </dgm:t>
    </dgm:pt>
    <dgm:pt modelId="{61A7F2EE-5992-4799-A24B-7B6A7B1F2380}">
      <dgm:prSet phldrT="[Tekst]"/>
      <dgm:spPr/>
      <dgm:t>
        <a:bodyPr/>
        <a:lstStyle/>
        <a:p>
          <a:r>
            <a:rPr lang="da-DK" dirty="0" smtClean="0"/>
            <a:t>C2C Region Midt er primært tekniske, </a:t>
          </a:r>
          <a:r>
            <a:rPr lang="da-DK" dirty="0" smtClean="0">
              <a:hlinkClick xmlns:r="http://schemas.openxmlformats.org/officeDocument/2006/relationships" r:id="rId1"/>
            </a:rPr>
            <a:t>ses her</a:t>
          </a:r>
          <a:endParaRPr lang="da-DK" dirty="0"/>
        </a:p>
      </dgm:t>
    </dgm:pt>
    <dgm:pt modelId="{70C414A2-4D97-453C-8B56-DB124899B8EE}" type="parTrans" cxnId="{652162F0-E1F6-4BFF-818A-5761C18A8092}">
      <dgm:prSet/>
      <dgm:spPr/>
      <dgm:t>
        <a:bodyPr/>
        <a:lstStyle/>
        <a:p>
          <a:endParaRPr lang="da-DK"/>
        </a:p>
      </dgm:t>
    </dgm:pt>
    <dgm:pt modelId="{9F595974-A2AA-40EA-9911-840CFE735BB8}" type="sibTrans" cxnId="{652162F0-E1F6-4BFF-818A-5761C18A8092}">
      <dgm:prSet/>
      <dgm:spPr/>
      <dgm:t>
        <a:bodyPr/>
        <a:lstStyle/>
        <a:p>
          <a:endParaRPr lang="da-DK"/>
        </a:p>
      </dgm:t>
    </dgm:pt>
    <dgm:pt modelId="{551957DF-FDD6-4204-8219-D4E75B82A8A1}">
      <dgm:prSet phldrT="[Tekst]" custT="1"/>
      <dgm:spPr/>
      <dgm:t>
        <a:bodyPr/>
        <a:lstStyle/>
        <a:p>
          <a:r>
            <a:rPr lang="da-DK" sz="1100" u="sng" dirty="0" smtClean="0"/>
            <a:t>Norddjurs Kommune: </a:t>
          </a:r>
          <a:r>
            <a:rPr lang="da-DK" sz="1100" u="none" dirty="0" smtClean="0"/>
            <a:t>formand og næstformand i MTU, direktør og afdelingschef</a:t>
          </a:r>
          <a:endParaRPr lang="da-DK" sz="1100" u="sng" dirty="0"/>
        </a:p>
      </dgm:t>
    </dgm:pt>
    <dgm:pt modelId="{F5394DAF-E5F1-4A49-B138-2734E2CE4B8A}" type="parTrans" cxnId="{E89E9EE5-3B60-450F-9097-B55576998F9A}">
      <dgm:prSet/>
      <dgm:spPr/>
      <dgm:t>
        <a:bodyPr/>
        <a:lstStyle/>
        <a:p>
          <a:endParaRPr lang="da-DK"/>
        </a:p>
      </dgm:t>
    </dgm:pt>
    <dgm:pt modelId="{2F80B4E7-ADEF-400C-A73F-94BB4BA18295}" type="sibTrans" cxnId="{E89E9EE5-3B60-450F-9097-B55576998F9A}">
      <dgm:prSet/>
      <dgm:spPr/>
      <dgm:t>
        <a:bodyPr/>
        <a:lstStyle/>
        <a:p>
          <a:endParaRPr lang="da-DK"/>
        </a:p>
      </dgm:t>
    </dgm:pt>
    <dgm:pt modelId="{6D2756CD-AEC0-48E5-922B-7D53360CBFD9}">
      <dgm:prSet phldrT="[Tekst]" custT="1"/>
      <dgm:spPr/>
      <dgm:t>
        <a:bodyPr/>
        <a:lstStyle/>
        <a:p>
          <a:endParaRPr lang="da-DK" sz="1100" u="sng" dirty="0"/>
        </a:p>
      </dgm:t>
    </dgm:pt>
    <dgm:pt modelId="{23E34A24-3A8F-4AB7-8295-7DB8E2C49C7E}" type="parTrans" cxnId="{79D927F9-BAAC-4955-AC12-5DE0BD18998E}">
      <dgm:prSet/>
      <dgm:spPr/>
      <dgm:t>
        <a:bodyPr/>
        <a:lstStyle/>
        <a:p>
          <a:endParaRPr lang="da-DK"/>
        </a:p>
      </dgm:t>
    </dgm:pt>
    <dgm:pt modelId="{990D21C4-2F80-404E-8F99-6C5C87A304DB}" type="sibTrans" cxnId="{79D927F9-BAAC-4955-AC12-5DE0BD18998E}">
      <dgm:prSet/>
      <dgm:spPr/>
      <dgm:t>
        <a:bodyPr/>
        <a:lstStyle/>
        <a:p>
          <a:endParaRPr lang="da-DK"/>
        </a:p>
      </dgm:t>
    </dgm:pt>
    <dgm:pt modelId="{FBC1CEA5-A601-4CF5-B9E4-F9290B6152D0}">
      <dgm:prSet phldrT="[Tekst]" custT="1"/>
      <dgm:spPr/>
      <dgm:t>
        <a:bodyPr/>
        <a:lstStyle/>
        <a:p>
          <a:r>
            <a:rPr lang="da-DK" sz="1100" u="sng" dirty="0" smtClean="0"/>
            <a:t>Projektleder</a:t>
          </a:r>
          <a:endParaRPr lang="da-DK" sz="1100" u="sng" dirty="0"/>
        </a:p>
      </dgm:t>
    </dgm:pt>
    <dgm:pt modelId="{3E6F7BE9-216F-46C9-AA92-2D88FEE661E3}" type="parTrans" cxnId="{F1CAAE5E-E781-4EB3-84CF-8327B43390D4}">
      <dgm:prSet/>
      <dgm:spPr/>
      <dgm:t>
        <a:bodyPr/>
        <a:lstStyle/>
        <a:p>
          <a:endParaRPr lang="da-DK"/>
        </a:p>
      </dgm:t>
    </dgm:pt>
    <dgm:pt modelId="{D86D5010-4DC4-4743-9A74-A9A7BFC66BC1}" type="sibTrans" cxnId="{F1CAAE5E-E781-4EB3-84CF-8327B43390D4}">
      <dgm:prSet/>
      <dgm:spPr/>
      <dgm:t>
        <a:bodyPr/>
        <a:lstStyle/>
        <a:p>
          <a:endParaRPr lang="da-DK"/>
        </a:p>
      </dgm:t>
    </dgm:pt>
    <dgm:pt modelId="{1B32FEF6-7BBA-4CEE-9FCE-4F20FE548ED6}">
      <dgm:prSet phldrT="[Tekst]" custT="1"/>
      <dgm:spPr/>
      <dgm:t>
        <a:bodyPr/>
        <a:lstStyle/>
        <a:p>
          <a:r>
            <a:rPr lang="da-DK" sz="1100" u="sng" dirty="0" smtClean="0"/>
            <a:t>Norddjurs Kommune: </a:t>
          </a:r>
          <a:r>
            <a:rPr lang="da-DK" sz="1100" u="none" dirty="0" smtClean="0"/>
            <a:t>Per Misser, Jens Gregersen, Sidsel Prahm (PL)</a:t>
          </a:r>
          <a:endParaRPr lang="da-DK" sz="1100" u="sng" dirty="0"/>
        </a:p>
      </dgm:t>
    </dgm:pt>
    <dgm:pt modelId="{2D7DCB83-30F0-4EF0-AD12-EAA6C10442A8}" type="parTrans" cxnId="{C8D1575A-209B-46DF-9BC0-ADF1D829A978}">
      <dgm:prSet/>
      <dgm:spPr/>
      <dgm:t>
        <a:bodyPr/>
        <a:lstStyle/>
        <a:p>
          <a:endParaRPr lang="da-DK"/>
        </a:p>
      </dgm:t>
    </dgm:pt>
    <dgm:pt modelId="{65B685D8-24DF-47C0-9DF1-840944D517B0}" type="sibTrans" cxnId="{C8D1575A-209B-46DF-9BC0-ADF1D829A978}">
      <dgm:prSet/>
      <dgm:spPr/>
      <dgm:t>
        <a:bodyPr/>
        <a:lstStyle/>
        <a:p>
          <a:endParaRPr lang="da-DK"/>
        </a:p>
      </dgm:t>
    </dgm:pt>
    <dgm:pt modelId="{50522123-01A2-4F6F-A889-9A5FAEB7DC56}">
      <dgm:prSet phldrT="[Tekst]" custT="1"/>
      <dgm:spPr/>
      <dgm:t>
        <a:bodyPr/>
        <a:lstStyle/>
        <a:p>
          <a:endParaRPr lang="da-DK" sz="1100" u="sng" dirty="0"/>
        </a:p>
      </dgm:t>
    </dgm:pt>
    <dgm:pt modelId="{7D6ABCE6-33D6-480C-9741-DEC761C78527}" type="parTrans" cxnId="{AFDB1681-DE2F-43FD-9D23-6C34C17D2983}">
      <dgm:prSet/>
      <dgm:spPr/>
      <dgm:t>
        <a:bodyPr/>
        <a:lstStyle/>
        <a:p>
          <a:endParaRPr lang="da-DK"/>
        </a:p>
      </dgm:t>
    </dgm:pt>
    <dgm:pt modelId="{ECCC9D43-2A30-4E3B-8846-7B0E1C908B79}" type="sibTrans" cxnId="{AFDB1681-DE2F-43FD-9D23-6C34C17D2983}">
      <dgm:prSet/>
      <dgm:spPr/>
      <dgm:t>
        <a:bodyPr/>
        <a:lstStyle/>
        <a:p>
          <a:endParaRPr lang="da-DK"/>
        </a:p>
      </dgm:t>
    </dgm:pt>
    <dgm:pt modelId="{CAD8A16E-46E8-435D-91F2-7B5490460F13}" type="pres">
      <dgm:prSet presAssocID="{4C983DCE-ABA1-4C30-8A20-930F6F17118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82BE0791-3ED8-4254-A558-B5BB4A4274CB}" type="pres">
      <dgm:prSet presAssocID="{4C983DCE-ABA1-4C30-8A20-930F6F171184}" presName="children" presStyleCnt="0"/>
      <dgm:spPr/>
    </dgm:pt>
    <dgm:pt modelId="{0375ED0A-D9A2-4000-B2E1-DB96245B9B90}" type="pres">
      <dgm:prSet presAssocID="{4C983DCE-ABA1-4C30-8A20-930F6F171184}" presName="child1group" presStyleCnt="0"/>
      <dgm:spPr/>
    </dgm:pt>
    <dgm:pt modelId="{200B4C0D-348A-42D8-9DDA-206948980FBF}" type="pres">
      <dgm:prSet presAssocID="{4C983DCE-ABA1-4C30-8A20-930F6F171184}" presName="child1" presStyleLbl="bgAcc1" presStyleIdx="0" presStyleCnt="4" custScaleX="201952" custLinFactNeighborX="-77024" custLinFactNeighborY="-16"/>
      <dgm:spPr/>
      <dgm:t>
        <a:bodyPr/>
        <a:lstStyle/>
        <a:p>
          <a:endParaRPr lang="da-DK"/>
        </a:p>
      </dgm:t>
    </dgm:pt>
    <dgm:pt modelId="{BAD67153-674A-4A94-8473-AEDE885BCE15}" type="pres">
      <dgm:prSet presAssocID="{4C983DCE-ABA1-4C30-8A20-930F6F17118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EFD463A3-CA2A-4C1B-A67A-C17D9C211FE4}" type="pres">
      <dgm:prSet presAssocID="{4C983DCE-ABA1-4C30-8A20-930F6F171184}" presName="child2group" presStyleCnt="0"/>
      <dgm:spPr/>
    </dgm:pt>
    <dgm:pt modelId="{720024AE-75AC-453C-932C-DA6A73958B3C}" type="pres">
      <dgm:prSet presAssocID="{4C983DCE-ABA1-4C30-8A20-930F6F171184}" presName="child2" presStyleLbl="bgAcc1" presStyleIdx="1" presStyleCnt="4" custScaleX="201310" custScaleY="157601" custLinFactNeighborX="53344" custLinFactNeighborY="29036"/>
      <dgm:spPr/>
      <dgm:t>
        <a:bodyPr/>
        <a:lstStyle/>
        <a:p>
          <a:endParaRPr lang="da-DK"/>
        </a:p>
      </dgm:t>
    </dgm:pt>
    <dgm:pt modelId="{B438DEA1-AC72-4BF0-A24C-A3549405F31E}" type="pres">
      <dgm:prSet presAssocID="{4C983DCE-ABA1-4C30-8A20-930F6F17118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82FBF37-0A55-46FB-9AA1-BA6121B04F39}" type="pres">
      <dgm:prSet presAssocID="{4C983DCE-ABA1-4C30-8A20-930F6F171184}" presName="child3group" presStyleCnt="0"/>
      <dgm:spPr/>
    </dgm:pt>
    <dgm:pt modelId="{FB8DC17E-5529-4FA1-A28F-274963A83467}" type="pres">
      <dgm:prSet presAssocID="{4C983DCE-ABA1-4C30-8A20-930F6F171184}" presName="child3" presStyleLbl="bgAcc1" presStyleIdx="2" presStyleCnt="4" custScaleX="210099" custLinFactNeighborX="49136" custLinFactNeighborY="234"/>
      <dgm:spPr/>
      <dgm:t>
        <a:bodyPr/>
        <a:lstStyle/>
        <a:p>
          <a:endParaRPr lang="da-DK"/>
        </a:p>
      </dgm:t>
    </dgm:pt>
    <dgm:pt modelId="{63164838-CF87-4A9B-9D5D-32B69B3CAEBE}" type="pres">
      <dgm:prSet presAssocID="{4C983DCE-ABA1-4C30-8A20-930F6F17118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DE36628-57FE-43FE-94A1-F01CB411BC8E}" type="pres">
      <dgm:prSet presAssocID="{4C983DCE-ABA1-4C30-8A20-930F6F171184}" presName="child4group" presStyleCnt="0"/>
      <dgm:spPr/>
    </dgm:pt>
    <dgm:pt modelId="{8FA8C33C-C214-4A2D-83E3-5A097ACD6586}" type="pres">
      <dgm:prSet presAssocID="{4C983DCE-ABA1-4C30-8A20-930F6F171184}" presName="child4" presStyleLbl="bgAcc1" presStyleIdx="3" presStyleCnt="4" custScaleX="197878" custScaleY="159610" custLinFactNeighborX="-51913" custLinFactNeighborY="-29726"/>
      <dgm:spPr/>
      <dgm:t>
        <a:bodyPr/>
        <a:lstStyle/>
        <a:p>
          <a:endParaRPr lang="da-DK"/>
        </a:p>
      </dgm:t>
    </dgm:pt>
    <dgm:pt modelId="{C23C4839-908E-40CB-A751-CA6EC858C583}" type="pres">
      <dgm:prSet presAssocID="{4C983DCE-ABA1-4C30-8A20-930F6F17118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C1E6E4C-98AF-40F4-86AA-673144BE43FB}" type="pres">
      <dgm:prSet presAssocID="{4C983DCE-ABA1-4C30-8A20-930F6F171184}" presName="childPlaceholder" presStyleCnt="0"/>
      <dgm:spPr/>
    </dgm:pt>
    <dgm:pt modelId="{CB4B0BE7-15C0-4D2C-905C-8D4E9213A2E0}" type="pres">
      <dgm:prSet presAssocID="{4C983DCE-ABA1-4C30-8A20-930F6F171184}" presName="circle" presStyleCnt="0"/>
      <dgm:spPr/>
    </dgm:pt>
    <dgm:pt modelId="{00F9D913-0AA5-4CA2-B339-3320EC8B9CB8}" type="pres">
      <dgm:prSet presAssocID="{4C983DCE-ABA1-4C30-8A20-930F6F17118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EACCA7E-C8C9-4B15-8F69-4C21C1098DED}" type="pres">
      <dgm:prSet presAssocID="{4C983DCE-ABA1-4C30-8A20-930F6F17118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B84743D-0E72-4674-B176-10D0C2960F2B}" type="pres">
      <dgm:prSet presAssocID="{4C983DCE-ABA1-4C30-8A20-930F6F17118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9ACBC49-0F48-4EF6-9AC1-C941309C610E}" type="pres">
      <dgm:prSet presAssocID="{4C983DCE-ABA1-4C30-8A20-930F6F17118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36998E0A-CB08-4A8D-8152-9E519D8DB8F1}" type="pres">
      <dgm:prSet presAssocID="{4C983DCE-ABA1-4C30-8A20-930F6F171184}" presName="quadrantPlaceholder" presStyleCnt="0"/>
      <dgm:spPr/>
    </dgm:pt>
    <dgm:pt modelId="{F6A54291-D2B8-483F-BD86-80A02B1A503B}" type="pres">
      <dgm:prSet presAssocID="{4C983DCE-ABA1-4C30-8A20-930F6F171184}" presName="center1" presStyleLbl="fgShp" presStyleIdx="0" presStyleCnt="2"/>
      <dgm:spPr/>
    </dgm:pt>
    <dgm:pt modelId="{2DA99EFD-56DF-49EF-A3B6-3DE30F3CF14B}" type="pres">
      <dgm:prSet presAssocID="{4C983DCE-ABA1-4C30-8A20-930F6F171184}" presName="center2" presStyleLbl="fgShp" presStyleIdx="1" presStyleCnt="2"/>
      <dgm:spPr/>
    </dgm:pt>
  </dgm:ptLst>
  <dgm:cxnLst>
    <dgm:cxn modelId="{A1136F21-ECD4-4EA9-824A-BB059053087D}" type="presOf" srcId="{4C983DCE-ABA1-4C30-8A20-930F6F171184}" destId="{CAD8A16E-46E8-435D-91F2-7B5490460F13}" srcOrd="0" destOrd="0" presId="urn:microsoft.com/office/officeart/2005/8/layout/cycle4"/>
    <dgm:cxn modelId="{BFA823C3-FA51-43FD-A7E7-34EB02B3BDD3}" type="presOf" srcId="{71529814-686B-4429-B7B2-1C1B52E5A98B}" destId="{9B84743D-0E72-4674-B176-10D0C2960F2B}" srcOrd="0" destOrd="0" presId="urn:microsoft.com/office/officeart/2005/8/layout/cycle4"/>
    <dgm:cxn modelId="{0CE38788-A29D-442A-9BD9-E970DFF18DE9}" type="presOf" srcId="{6EE56097-370E-4289-AF4B-EDF94DE60884}" destId="{C23C4839-908E-40CB-A751-CA6EC858C583}" srcOrd="1" destOrd="0" presId="urn:microsoft.com/office/officeart/2005/8/layout/cycle4"/>
    <dgm:cxn modelId="{F1CAAE5E-E781-4EB3-84CF-8327B43390D4}" srcId="{32BB5BC7-6376-4E88-BF02-3C1DDD5610A6}" destId="{FBC1CEA5-A601-4CF5-B9E4-F9290B6152D0}" srcOrd="4" destOrd="0" parTransId="{3E6F7BE9-216F-46C9-AA92-2D88FEE661E3}" sibTransId="{D86D5010-4DC4-4743-9A74-A9A7BFC66BC1}"/>
    <dgm:cxn modelId="{5A7E8EE8-A9A1-4B14-80AC-57DFDE4B62F8}" srcId="{E1E48657-467A-4E3C-BDBD-DF54469F5C1E}" destId="{509A1DED-A661-4EC9-B834-AF1867A0129C}" srcOrd="0" destOrd="0" parTransId="{E87D8A1D-4D0B-44A3-BCB0-CAA22E96BA87}" sibTransId="{21E8D40B-3C47-4005-81BD-E9042AB341E5}"/>
    <dgm:cxn modelId="{E89E9EE5-3B60-450F-9097-B55576998F9A}" srcId="{32BB5BC7-6376-4E88-BF02-3C1DDD5610A6}" destId="{551957DF-FDD6-4204-8219-D4E75B82A8A1}" srcOrd="2" destOrd="0" parTransId="{F5394DAF-E5F1-4A49-B138-2734E2CE4B8A}" sibTransId="{2F80B4E7-ADEF-400C-A73F-94BB4BA18295}"/>
    <dgm:cxn modelId="{36F1987E-E9D2-42F3-A6B6-B275BFD3EA80}" type="presOf" srcId="{6D2756CD-AEC0-48E5-922B-7D53360CBFD9}" destId="{B438DEA1-AC72-4BF0-A24C-A3549405F31E}" srcOrd="1" destOrd="1" presId="urn:microsoft.com/office/officeart/2005/8/layout/cycle4"/>
    <dgm:cxn modelId="{2AC5D8BE-0635-43AD-AF9C-1A3835EAD3B2}" type="presOf" srcId="{B007B1F2-E510-4BC3-A7EC-545F9001946E}" destId="{B438DEA1-AC72-4BF0-A24C-A3549405F31E}" srcOrd="1" destOrd="0" presId="urn:microsoft.com/office/officeart/2005/8/layout/cycle4"/>
    <dgm:cxn modelId="{548C4656-2B9F-42F0-9C5B-A7739FEEA5F1}" type="presOf" srcId="{551957DF-FDD6-4204-8219-D4E75B82A8A1}" destId="{720024AE-75AC-453C-932C-DA6A73958B3C}" srcOrd="0" destOrd="2" presId="urn:microsoft.com/office/officeart/2005/8/layout/cycle4"/>
    <dgm:cxn modelId="{79D927F9-BAAC-4955-AC12-5DE0BD18998E}" srcId="{32BB5BC7-6376-4E88-BF02-3C1DDD5610A6}" destId="{6D2756CD-AEC0-48E5-922B-7D53360CBFD9}" srcOrd="1" destOrd="0" parTransId="{23E34A24-3A8F-4AB7-8295-7DB8E2C49C7E}" sibTransId="{990D21C4-2F80-404E-8F99-6C5C87A304DB}"/>
    <dgm:cxn modelId="{EB694925-E8E1-44C9-81FC-A383621E466E}" type="presOf" srcId="{F1718435-9E50-474E-8726-74730158E1FB}" destId="{63164838-CF87-4A9B-9D5D-32B69B3CAEBE}" srcOrd="1" destOrd="0" presId="urn:microsoft.com/office/officeart/2005/8/layout/cycle4"/>
    <dgm:cxn modelId="{6D2ADBC0-D897-4EA7-8259-78A0B2167A39}" srcId="{32BB5BC7-6376-4E88-BF02-3C1DDD5610A6}" destId="{B007B1F2-E510-4BC3-A7EC-545F9001946E}" srcOrd="0" destOrd="0" parTransId="{3CF18357-AA18-4D17-8D7F-15B0E4FFEF1E}" sibTransId="{663B791C-8328-4EF3-B5D5-932E3CB90246}"/>
    <dgm:cxn modelId="{C8D1575A-209B-46DF-9BC0-ADF1D829A978}" srcId="{71529814-686B-4429-B7B2-1C1B52E5A98B}" destId="{1B32FEF6-7BBA-4CEE-9FCE-4F20FE548ED6}" srcOrd="1" destOrd="0" parTransId="{2D7DCB83-30F0-4EF0-AD12-EAA6C10442A8}" sibTransId="{65B685D8-24DF-47C0-9DF1-840944D517B0}"/>
    <dgm:cxn modelId="{A928B03D-E25F-41D4-9D04-6A8E066E16A4}" type="presOf" srcId="{1B32FEF6-7BBA-4CEE-9FCE-4F20FE548ED6}" destId="{63164838-CF87-4A9B-9D5D-32B69B3CAEBE}" srcOrd="1" destOrd="1" presId="urn:microsoft.com/office/officeart/2005/8/layout/cycle4"/>
    <dgm:cxn modelId="{BD5890CD-599A-4209-88AE-895A89ABCC6F}" type="presOf" srcId="{6EE56097-370E-4289-AF4B-EDF94DE60884}" destId="{8FA8C33C-C214-4A2D-83E3-5A097ACD6586}" srcOrd="0" destOrd="0" presId="urn:microsoft.com/office/officeart/2005/8/layout/cycle4"/>
    <dgm:cxn modelId="{EFFF62CB-DF19-47B6-8BBE-3A44C595442B}" type="presOf" srcId="{E1E48657-467A-4E3C-BDBD-DF54469F5C1E}" destId="{00F9D913-0AA5-4CA2-B339-3320EC8B9CB8}" srcOrd="0" destOrd="0" presId="urn:microsoft.com/office/officeart/2005/8/layout/cycle4"/>
    <dgm:cxn modelId="{D59A7776-F3CD-48DC-B8A0-C3E8E04852A8}" type="presOf" srcId="{F1718435-9E50-474E-8726-74730158E1FB}" destId="{FB8DC17E-5529-4FA1-A28F-274963A83467}" srcOrd="0" destOrd="0" presId="urn:microsoft.com/office/officeart/2005/8/layout/cycle4"/>
    <dgm:cxn modelId="{1AE7B720-6087-4A0B-88EF-8F7319218819}" type="presOf" srcId="{509A1DED-A661-4EC9-B834-AF1867A0129C}" destId="{200B4C0D-348A-42D8-9DDA-206948980FBF}" srcOrd="0" destOrd="0" presId="urn:microsoft.com/office/officeart/2005/8/layout/cycle4"/>
    <dgm:cxn modelId="{3F914ACE-A7EE-4576-9ECE-CF7D78C8243C}" type="presOf" srcId="{FBC1CEA5-A601-4CF5-B9E4-F9290B6152D0}" destId="{B438DEA1-AC72-4BF0-A24C-A3549405F31E}" srcOrd="1" destOrd="4" presId="urn:microsoft.com/office/officeart/2005/8/layout/cycle4"/>
    <dgm:cxn modelId="{3A7B53B0-24D5-4D13-93CE-4B171FF78878}" type="presOf" srcId="{61A7F2EE-5992-4799-A24B-7B6A7B1F2380}" destId="{200B4C0D-348A-42D8-9DDA-206948980FBF}" srcOrd="0" destOrd="1" presId="urn:microsoft.com/office/officeart/2005/8/layout/cycle4"/>
    <dgm:cxn modelId="{AFDB1681-DE2F-43FD-9D23-6C34C17D2983}" srcId="{32BB5BC7-6376-4E88-BF02-3C1DDD5610A6}" destId="{50522123-01A2-4F6F-A889-9A5FAEB7DC56}" srcOrd="3" destOrd="0" parTransId="{7D6ABCE6-33D6-480C-9741-DEC761C78527}" sibTransId="{ECCC9D43-2A30-4E3B-8846-7B0E1C908B79}"/>
    <dgm:cxn modelId="{C73E0DA3-A18E-4BF4-A5EA-A314A672FFF9}" srcId="{4C983DCE-ABA1-4C30-8A20-930F6F171184}" destId="{E1E48657-467A-4E3C-BDBD-DF54469F5C1E}" srcOrd="0" destOrd="0" parTransId="{8F391EC7-18EA-4F03-BE73-69F52974EADE}" sibTransId="{720E5977-664B-4930-9CC0-141F48909139}"/>
    <dgm:cxn modelId="{D217A541-C7B0-40B8-B141-46DF750E8AEE}" srcId="{4C983DCE-ABA1-4C30-8A20-930F6F171184}" destId="{A886FEC1-79FE-4BA0-A20E-D20219B1FAB4}" srcOrd="3" destOrd="0" parTransId="{2213A652-3E93-42B0-B0DC-4E0D0E8DF7A8}" sibTransId="{02BF6AC6-110D-41FB-A46B-E6F5232F29A1}"/>
    <dgm:cxn modelId="{B8B3BACB-1D26-4333-9F96-9AD1C472EC04}" type="presOf" srcId="{FBC1CEA5-A601-4CF5-B9E4-F9290B6152D0}" destId="{720024AE-75AC-453C-932C-DA6A73958B3C}" srcOrd="0" destOrd="4" presId="urn:microsoft.com/office/officeart/2005/8/layout/cycle4"/>
    <dgm:cxn modelId="{8FC9B0FC-A721-42E7-9C68-C669A05CC0CA}" type="presOf" srcId="{32BB5BC7-6376-4E88-BF02-3C1DDD5610A6}" destId="{FEACCA7E-C8C9-4B15-8F69-4C21C1098DED}" srcOrd="0" destOrd="0" presId="urn:microsoft.com/office/officeart/2005/8/layout/cycle4"/>
    <dgm:cxn modelId="{0968EEFD-3C46-455A-924B-C1A26956096C}" type="presOf" srcId="{50522123-01A2-4F6F-A889-9A5FAEB7DC56}" destId="{720024AE-75AC-453C-932C-DA6A73958B3C}" srcOrd="0" destOrd="3" presId="urn:microsoft.com/office/officeart/2005/8/layout/cycle4"/>
    <dgm:cxn modelId="{A70B4E1D-5F51-4606-9E71-F4720738C575}" type="presOf" srcId="{509A1DED-A661-4EC9-B834-AF1867A0129C}" destId="{BAD67153-674A-4A94-8473-AEDE885BCE15}" srcOrd="1" destOrd="0" presId="urn:microsoft.com/office/officeart/2005/8/layout/cycle4"/>
    <dgm:cxn modelId="{91402DE3-6AC7-47ED-AB59-7422A62F55D1}" srcId="{71529814-686B-4429-B7B2-1C1B52E5A98B}" destId="{F1718435-9E50-474E-8726-74730158E1FB}" srcOrd="0" destOrd="0" parTransId="{0CDF6FCE-3653-4CD6-AE6D-CF12D6B0226F}" sibTransId="{7C8B4F8E-5106-43BC-9050-134746F09C0B}"/>
    <dgm:cxn modelId="{652162F0-E1F6-4BFF-818A-5761C18A8092}" srcId="{E1E48657-467A-4E3C-BDBD-DF54469F5C1E}" destId="{61A7F2EE-5992-4799-A24B-7B6A7B1F2380}" srcOrd="1" destOrd="0" parTransId="{70C414A2-4D97-453C-8B56-DB124899B8EE}" sibTransId="{9F595974-A2AA-40EA-9911-840CFE735BB8}"/>
    <dgm:cxn modelId="{7C72D642-8C23-4233-90F7-0E45705F2A2F}" type="presOf" srcId="{61A7F2EE-5992-4799-A24B-7B6A7B1F2380}" destId="{BAD67153-674A-4A94-8473-AEDE885BCE15}" srcOrd="1" destOrd="1" presId="urn:microsoft.com/office/officeart/2005/8/layout/cycle4"/>
    <dgm:cxn modelId="{01B5448F-7921-4C20-81C4-C133E50B05D3}" type="presOf" srcId="{6D2756CD-AEC0-48E5-922B-7D53360CBFD9}" destId="{720024AE-75AC-453C-932C-DA6A73958B3C}" srcOrd="0" destOrd="1" presId="urn:microsoft.com/office/officeart/2005/8/layout/cycle4"/>
    <dgm:cxn modelId="{3135FA49-F66A-444C-B0E2-CDDDB0ADCD73}" type="presOf" srcId="{551957DF-FDD6-4204-8219-D4E75B82A8A1}" destId="{B438DEA1-AC72-4BF0-A24C-A3549405F31E}" srcOrd="1" destOrd="2" presId="urn:microsoft.com/office/officeart/2005/8/layout/cycle4"/>
    <dgm:cxn modelId="{C43554B1-CAB7-4566-9971-712207541FA9}" type="presOf" srcId="{50522123-01A2-4F6F-A889-9A5FAEB7DC56}" destId="{B438DEA1-AC72-4BF0-A24C-A3549405F31E}" srcOrd="1" destOrd="3" presId="urn:microsoft.com/office/officeart/2005/8/layout/cycle4"/>
    <dgm:cxn modelId="{0029FFFF-AF4C-4DD8-BCB7-3E829C5690A7}" srcId="{4C983DCE-ABA1-4C30-8A20-930F6F171184}" destId="{32BB5BC7-6376-4E88-BF02-3C1DDD5610A6}" srcOrd="1" destOrd="0" parTransId="{D28E180F-A803-4D14-8972-A6E9BC27AE1D}" sibTransId="{B2EA70E5-A436-4ACF-BEFC-116FE4C741F6}"/>
    <dgm:cxn modelId="{9BC2D428-3064-428C-BA9C-59C7D2E897EE}" type="presOf" srcId="{1B32FEF6-7BBA-4CEE-9FCE-4F20FE548ED6}" destId="{FB8DC17E-5529-4FA1-A28F-274963A83467}" srcOrd="0" destOrd="1" presId="urn:microsoft.com/office/officeart/2005/8/layout/cycle4"/>
    <dgm:cxn modelId="{9039E430-2454-4BF1-BE59-BF783A4F5ECF}" srcId="{A886FEC1-79FE-4BA0-A20E-D20219B1FAB4}" destId="{6EE56097-370E-4289-AF4B-EDF94DE60884}" srcOrd="0" destOrd="0" parTransId="{A804194E-A30E-466B-997C-DD5B8CD53C39}" sibTransId="{17A88351-5F98-4980-AE9F-6D05550EE0FE}"/>
    <dgm:cxn modelId="{E382C8CB-4E13-4F95-8C96-B76FB5A7D83F}" srcId="{4C983DCE-ABA1-4C30-8A20-930F6F171184}" destId="{71529814-686B-4429-B7B2-1C1B52E5A98B}" srcOrd="2" destOrd="0" parTransId="{4A764617-8207-4509-B966-D74709A8C3D2}" sibTransId="{542BFB2C-5094-4C94-9772-C72C8D17FB47}"/>
    <dgm:cxn modelId="{1F28A120-18CC-4890-884E-B8F2B612CB18}" type="presOf" srcId="{A886FEC1-79FE-4BA0-A20E-D20219B1FAB4}" destId="{59ACBC49-0F48-4EF6-9AC1-C941309C610E}" srcOrd="0" destOrd="0" presId="urn:microsoft.com/office/officeart/2005/8/layout/cycle4"/>
    <dgm:cxn modelId="{8D0888DC-970D-4FD7-80BA-A5A3723BE307}" type="presOf" srcId="{B007B1F2-E510-4BC3-A7EC-545F9001946E}" destId="{720024AE-75AC-453C-932C-DA6A73958B3C}" srcOrd="0" destOrd="0" presId="urn:microsoft.com/office/officeart/2005/8/layout/cycle4"/>
    <dgm:cxn modelId="{F6935C07-5C65-4D0B-AE5F-DE8F23A820C2}" type="presParOf" srcId="{CAD8A16E-46E8-435D-91F2-7B5490460F13}" destId="{82BE0791-3ED8-4254-A558-B5BB4A4274CB}" srcOrd="0" destOrd="0" presId="urn:microsoft.com/office/officeart/2005/8/layout/cycle4"/>
    <dgm:cxn modelId="{C834AF30-1A11-430D-8667-F39A8050520C}" type="presParOf" srcId="{82BE0791-3ED8-4254-A558-B5BB4A4274CB}" destId="{0375ED0A-D9A2-4000-B2E1-DB96245B9B90}" srcOrd="0" destOrd="0" presId="urn:microsoft.com/office/officeart/2005/8/layout/cycle4"/>
    <dgm:cxn modelId="{56E7B28C-AFC3-48A8-9D01-34A19445B6AB}" type="presParOf" srcId="{0375ED0A-D9A2-4000-B2E1-DB96245B9B90}" destId="{200B4C0D-348A-42D8-9DDA-206948980FBF}" srcOrd="0" destOrd="0" presId="urn:microsoft.com/office/officeart/2005/8/layout/cycle4"/>
    <dgm:cxn modelId="{8969DB98-BA11-4CC6-8C28-C0F4931B1D7D}" type="presParOf" srcId="{0375ED0A-D9A2-4000-B2E1-DB96245B9B90}" destId="{BAD67153-674A-4A94-8473-AEDE885BCE15}" srcOrd="1" destOrd="0" presId="urn:microsoft.com/office/officeart/2005/8/layout/cycle4"/>
    <dgm:cxn modelId="{CA118F50-E8B2-46A4-BFCB-35F60D834D02}" type="presParOf" srcId="{82BE0791-3ED8-4254-A558-B5BB4A4274CB}" destId="{EFD463A3-CA2A-4C1B-A67A-C17D9C211FE4}" srcOrd="1" destOrd="0" presId="urn:microsoft.com/office/officeart/2005/8/layout/cycle4"/>
    <dgm:cxn modelId="{B8402E18-221B-40C7-B3E6-4DF99778D944}" type="presParOf" srcId="{EFD463A3-CA2A-4C1B-A67A-C17D9C211FE4}" destId="{720024AE-75AC-453C-932C-DA6A73958B3C}" srcOrd="0" destOrd="0" presId="urn:microsoft.com/office/officeart/2005/8/layout/cycle4"/>
    <dgm:cxn modelId="{C164D4F7-C300-47E4-B030-9D3DEB99D1F4}" type="presParOf" srcId="{EFD463A3-CA2A-4C1B-A67A-C17D9C211FE4}" destId="{B438DEA1-AC72-4BF0-A24C-A3549405F31E}" srcOrd="1" destOrd="0" presId="urn:microsoft.com/office/officeart/2005/8/layout/cycle4"/>
    <dgm:cxn modelId="{361B5383-C544-47C5-8EE6-F09E1BB5822A}" type="presParOf" srcId="{82BE0791-3ED8-4254-A558-B5BB4A4274CB}" destId="{982FBF37-0A55-46FB-9AA1-BA6121B04F39}" srcOrd="2" destOrd="0" presId="urn:microsoft.com/office/officeart/2005/8/layout/cycle4"/>
    <dgm:cxn modelId="{5E45975A-FA90-4DFE-B959-2650B32EDF7D}" type="presParOf" srcId="{982FBF37-0A55-46FB-9AA1-BA6121B04F39}" destId="{FB8DC17E-5529-4FA1-A28F-274963A83467}" srcOrd="0" destOrd="0" presId="urn:microsoft.com/office/officeart/2005/8/layout/cycle4"/>
    <dgm:cxn modelId="{780C9D6C-D541-4B72-AE1A-9895ED15F9A3}" type="presParOf" srcId="{982FBF37-0A55-46FB-9AA1-BA6121B04F39}" destId="{63164838-CF87-4A9B-9D5D-32B69B3CAEBE}" srcOrd="1" destOrd="0" presId="urn:microsoft.com/office/officeart/2005/8/layout/cycle4"/>
    <dgm:cxn modelId="{65E674F4-B673-4041-9375-1A270D89919C}" type="presParOf" srcId="{82BE0791-3ED8-4254-A558-B5BB4A4274CB}" destId="{FDE36628-57FE-43FE-94A1-F01CB411BC8E}" srcOrd="3" destOrd="0" presId="urn:microsoft.com/office/officeart/2005/8/layout/cycle4"/>
    <dgm:cxn modelId="{1E717EEC-17F5-4DE9-9AB0-43CECA46F282}" type="presParOf" srcId="{FDE36628-57FE-43FE-94A1-F01CB411BC8E}" destId="{8FA8C33C-C214-4A2D-83E3-5A097ACD6586}" srcOrd="0" destOrd="0" presId="urn:microsoft.com/office/officeart/2005/8/layout/cycle4"/>
    <dgm:cxn modelId="{5D0C85CA-C316-4349-9AE2-93383CDBB9F2}" type="presParOf" srcId="{FDE36628-57FE-43FE-94A1-F01CB411BC8E}" destId="{C23C4839-908E-40CB-A751-CA6EC858C583}" srcOrd="1" destOrd="0" presId="urn:microsoft.com/office/officeart/2005/8/layout/cycle4"/>
    <dgm:cxn modelId="{F72E99A4-AA76-4623-8C78-5343212B3972}" type="presParOf" srcId="{82BE0791-3ED8-4254-A558-B5BB4A4274CB}" destId="{5C1E6E4C-98AF-40F4-86AA-673144BE43FB}" srcOrd="4" destOrd="0" presId="urn:microsoft.com/office/officeart/2005/8/layout/cycle4"/>
    <dgm:cxn modelId="{9AE7017E-18FF-41B4-B4CD-9B61C05B8EA6}" type="presParOf" srcId="{CAD8A16E-46E8-435D-91F2-7B5490460F13}" destId="{CB4B0BE7-15C0-4D2C-905C-8D4E9213A2E0}" srcOrd="1" destOrd="0" presId="urn:microsoft.com/office/officeart/2005/8/layout/cycle4"/>
    <dgm:cxn modelId="{0A4485D5-205A-4474-9E55-EFBC1C0846B2}" type="presParOf" srcId="{CB4B0BE7-15C0-4D2C-905C-8D4E9213A2E0}" destId="{00F9D913-0AA5-4CA2-B339-3320EC8B9CB8}" srcOrd="0" destOrd="0" presId="urn:microsoft.com/office/officeart/2005/8/layout/cycle4"/>
    <dgm:cxn modelId="{9F7BCF00-1076-4C38-9FD8-9D451A2D02A8}" type="presParOf" srcId="{CB4B0BE7-15C0-4D2C-905C-8D4E9213A2E0}" destId="{FEACCA7E-C8C9-4B15-8F69-4C21C1098DED}" srcOrd="1" destOrd="0" presId="urn:microsoft.com/office/officeart/2005/8/layout/cycle4"/>
    <dgm:cxn modelId="{19FD1351-52D4-4ACB-B9F0-6059BFBD11CA}" type="presParOf" srcId="{CB4B0BE7-15C0-4D2C-905C-8D4E9213A2E0}" destId="{9B84743D-0E72-4674-B176-10D0C2960F2B}" srcOrd="2" destOrd="0" presId="urn:microsoft.com/office/officeart/2005/8/layout/cycle4"/>
    <dgm:cxn modelId="{1992F87A-D1FB-4DA4-AEBF-A8E1B82FF84D}" type="presParOf" srcId="{CB4B0BE7-15C0-4D2C-905C-8D4E9213A2E0}" destId="{59ACBC49-0F48-4EF6-9AC1-C941309C610E}" srcOrd="3" destOrd="0" presId="urn:microsoft.com/office/officeart/2005/8/layout/cycle4"/>
    <dgm:cxn modelId="{726E45DC-AEDC-40BF-B2CD-C8D9504756A0}" type="presParOf" srcId="{CB4B0BE7-15C0-4D2C-905C-8D4E9213A2E0}" destId="{36998E0A-CB08-4A8D-8152-9E519D8DB8F1}" srcOrd="4" destOrd="0" presId="urn:microsoft.com/office/officeart/2005/8/layout/cycle4"/>
    <dgm:cxn modelId="{6ED8CC6E-C7C3-469B-8C25-616A9B0432A2}" type="presParOf" srcId="{CAD8A16E-46E8-435D-91F2-7B5490460F13}" destId="{F6A54291-D2B8-483F-BD86-80A02B1A503B}" srcOrd="2" destOrd="0" presId="urn:microsoft.com/office/officeart/2005/8/layout/cycle4"/>
    <dgm:cxn modelId="{BF2683C2-06BE-46F4-B997-0A7B10D17F37}" type="presParOf" srcId="{CAD8A16E-46E8-435D-91F2-7B5490460F13}" destId="{2DA99EFD-56DF-49EF-A3B6-3DE30F3CF14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FE9931-DDDC-4CA9-AE16-738FF6D7EFC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96E0DA0-3CBB-43EC-A429-DD6C8DE89EF6}">
      <dgm:prSet phldrT="[Tekst]" custT="1"/>
      <dgm:spPr/>
      <dgm:t>
        <a:bodyPr/>
        <a:lstStyle/>
        <a:p>
          <a:r>
            <a:rPr lang="da-DK" sz="1200" b="1"/>
            <a:t>Fase 1. 2017-2018</a:t>
          </a:r>
        </a:p>
      </dgm:t>
    </dgm:pt>
    <dgm:pt modelId="{B2814DA6-0630-4E86-AB87-6081E56346AC}" type="parTrans" cxnId="{FDC841A8-97D6-4A15-AA75-E930DECA8A2F}">
      <dgm:prSet/>
      <dgm:spPr/>
      <dgm:t>
        <a:bodyPr/>
        <a:lstStyle/>
        <a:p>
          <a:endParaRPr lang="da-DK"/>
        </a:p>
      </dgm:t>
    </dgm:pt>
    <dgm:pt modelId="{EDA16B46-C0C4-4A51-93E6-583396A01CB0}" type="sibTrans" cxnId="{FDC841A8-97D6-4A15-AA75-E930DECA8A2F}">
      <dgm:prSet/>
      <dgm:spPr/>
      <dgm:t>
        <a:bodyPr/>
        <a:lstStyle/>
        <a:p>
          <a:endParaRPr lang="da-DK"/>
        </a:p>
      </dgm:t>
    </dgm:pt>
    <dgm:pt modelId="{2F5F3D15-122B-4FF8-A0D3-08B9D7781447}">
      <dgm:prSet phldrT="[Tekst]" custT="1"/>
      <dgm:spPr/>
      <dgm:t>
        <a:bodyPr/>
        <a:lstStyle/>
        <a:p>
          <a:r>
            <a:rPr lang="da-DK" sz="1000" b="1" dirty="0">
              <a:solidFill>
                <a:srgbClr val="00B050"/>
              </a:solidFill>
            </a:rPr>
            <a:t>Leverancer (senest 2018)</a:t>
          </a:r>
        </a:p>
        <a:p>
          <a:endParaRPr lang="da-DK" sz="400" dirty="0"/>
        </a:p>
      </dgm:t>
    </dgm:pt>
    <dgm:pt modelId="{323528CB-975E-48CC-9FAD-92102F711648}" type="parTrans" cxnId="{41433216-2A4C-493C-885F-5300E1353502}">
      <dgm:prSet/>
      <dgm:spPr/>
      <dgm:t>
        <a:bodyPr/>
        <a:lstStyle/>
        <a:p>
          <a:endParaRPr lang="da-DK"/>
        </a:p>
      </dgm:t>
    </dgm:pt>
    <dgm:pt modelId="{AA3679DC-A1DF-43EC-8053-12690902C435}" type="sibTrans" cxnId="{41433216-2A4C-493C-885F-5300E1353502}">
      <dgm:prSet/>
      <dgm:spPr/>
      <dgm:t>
        <a:bodyPr/>
        <a:lstStyle/>
        <a:p>
          <a:endParaRPr lang="da-DK"/>
        </a:p>
      </dgm:t>
    </dgm:pt>
    <dgm:pt modelId="{69B2FCE5-6072-4F03-8F10-2E94ABB0C2A8}">
      <dgm:prSet phldrT="[Tekst]" custT="1"/>
      <dgm:spPr/>
      <dgm:t>
        <a:bodyPr/>
        <a:lstStyle/>
        <a:p>
          <a:r>
            <a:rPr lang="da-DK" sz="1200" b="1"/>
            <a:t>Fase 2. 2019-2020 </a:t>
          </a:r>
        </a:p>
      </dgm:t>
    </dgm:pt>
    <dgm:pt modelId="{F68DF53B-C338-4077-B5E1-ED0656CAD03F}" type="parTrans" cxnId="{130E581C-BA4A-4451-B648-869548788B6F}">
      <dgm:prSet/>
      <dgm:spPr/>
      <dgm:t>
        <a:bodyPr/>
        <a:lstStyle/>
        <a:p>
          <a:endParaRPr lang="da-DK"/>
        </a:p>
      </dgm:t>
    </dgm:pt>
    <dgm:pt modelId="{3D8E6DBC-058E-4D13-8735-D95B57891860}" type="sibTrans" cxnId="{130E581C-BA4A-4451-B648-869548788B6F}">
      <dgm:prSet/>
      <dgm:spPr/>
      <dgm:t>
        <a:bodyPr/>
        <a:lstStyle/>
        <a:p>
          <a:endParaRPr lang="da-DK"/>
        </a:p>
      </dgm:t>
    </dgm:pt>
    <dgm:pt modelId="{5B10371D-5CDA-4C8D-A59B-BE97AD226951}">
      <dgm:prSet phldrT="[Tekst]" custT="1"/>
      <dgm:spPr/>
      <dgm:t>
        <a:bodyPr/>
        <a:lstStyle/>
        <a:p>
          <a:r>
            <a:rPr lang="da-DK" sz="1000" b="1" dirty="0">
              <a:solidFill>
                <a:srgbClr val="00B050"/>
              </a:solidFill>
            </a:rPr>
            <a:t>Leverancer (senest 2020)</a:t>
          </a:r>
          <a:endParaRPr lang="da-DK" sz="500" b="1" dirty="0">
            <a:solidFill>
              <a:srgbClr val="00B050"/>
            </a:solidFill>
          </a:endParaRPr>
        </a:p>
        <a:p>
          <a:endParaRPr lang="da-DK" sz="500" b="1" dirty="0">
            <a:solidFill>
              <a:srgbClr val="00B050"/>
            </a:solidFill>
          </a:endParaRPr>
        </a:p>
        <a:p>
          <a:r>
            <a:rPr lang="da-DK" sz="900" dirty="0" smtClean="0"/>
            <a:t>Udarbejdelse </a:t>
          </a:r>
          <a:r>
            <a:rPr lang="da-DK" sz="900" dirty="0"/>
            <a:t>af en hydrologisk model for vandbalancen i Grenåens opland, hvor der opstilles passende 0-scenarier og mulige løsningsscenarier for klimatilpasning af området. </a:t>
          </a:r>
        </a:p>
        <a:p>
          <a:endParaRPr lang="da-DK" sz="900" dirty="0"/>
        </a:p>
        <a:p>
          <a:r>
            <a:rPr lang="da-DK" sz="900" dirty="0"/>
            <a:t>Der udarbejdes en </a:t>
          </a:r>
          <a:r>
            <a:rPr lang="da-DK" sz="900" dirty="0" err="1"/>
            <a:t>cost</a:t>
          </a:r>
          <a:r>
            <a:rPr lang="da-DK" sz="900" dirty="0"/>
            <a:t> benefit analyse som en udviklingsopgave, hvor områdets potentialer og værdier belyses ved de forskellige scenarier beskrevet i </a:t>
          </a:r>
          <a:r>
            <a:rPr lang="da-DK" sz="900" dirty="0" smtClean="0"/>
            <a:t>modellen</a:t>
          </a:r>
        </a:p>
        <a:p>
          <a:endParaRPr lang="da-DK" sz="900" dirty="0" smtClean="0"/>
        </a:p>
        <a:p>
          <a:r>
            <a:rPr lang="da-DK" sz="900" dirty="0" smtClean="0"/>
            <a:t>Forberede fase 3</a:t>
          </a:r>
          <a:endParaRPr lang="da-DK" sz="900" dirty="0"/>
        </a:p>
        <a:p>
          <a:endParaRPr lang="da-DK" sz="600" dirty="0"/>
        </a:p>
      </dgm:t>
    </dgm:pt>
    <dgm:pt modelId="{54210A63-FF4C-4AFF-87DD-69534E87659E}" type="parTrans" cxnId="{44CB8921-EA6F-4F2E-8166-FAE4619B69A6}">
      <dgm:prSet/>
      <dgm:spPr/>
      <dgm:t>
        <a:bodyPr/>
        <a:lstStyle/>
        <a:p>
          <a:endParaRPr lang="da-DK"/>
        </a:p>
      </dgm:t>
    </dgm:pt>
    <dgm:pt modelId="{6A67CB6E-E9B6-48C6-A9DB-57DF1E4D1568}" type="sibTrans" cxnId="{44CB8921-EA6F-4F2E-8166-FAE4619B69A6}">
      <dgm:prSet/>
      <dgm:spPr/>
      <dgm:t>
        <a:bodyPr/>
        <a:lstStyle/>
        <a:p>
          <a:endParaRPr lang="da-DK"/>
        </a:p>
      </dgm:t>
    </dgm:pt>
    <dgm:pt modelId="{9C5C9D21-8746-485A-83BF-59B65B46C9D0}">
      <dgm:prSet phldrT="[Tekst]" custT="1"/>
      <dgm:spPr/>
      <dgm:t>
        <a:bodyPr/>
        <a:lstStyle/>
        <a:p>
          <a:r>
            <a:rPr lang="da-DK" sz="1200" b="1"/>
            <a:t>Fase 3. 2020-2022</a:t>
          </a:r>
        </a:p>
      </dgm:t>
    </dgm:pt>
    <dgm:pt modelId="{6AA6426E-F80F-4177-880E-600100FA6FF6}" type="parTrans" cxnId="{9250C96B-A8ED-4E15-BB93-4CB8676C2C4E}">
      <dgm:prSet/>
      <dgm:spPr/>
      <dgm:t>
        <a:bodyPr/>
        <a:lstStyle/>
        <a:p>
          <a:endParaRPr lang="da-DK"/>
        </a:p>
      </dgm:t>
    </dgm:pt>
    <dgm:pt modelId="{FAB4F1E2-F91F-43F4-9337-5A811B284D20}" type="sibTrans" cxnId="{9250C96B-A8ED-4E15-BB93-4CB8676C2C4E}">
      <dgm:prSet/>
      <dgm:spPr/>
      <dgm:t>
        <a:bodyPr/>
        <a:lstStyle/>
        <a:p>
          <a:endParaRPr lang="da-DK"/>
        </a:p>
      </dgm:t>
    </dgm:pt>
    <dgm:pt modelId="{A692CF35-5107-4AC1-AA95-1548FFE6C35B}">
      <dgm:prSet phldrT="[Tekst]" custT="1"/>
      <dgm:spPr/>
      <dgm:t>
        <a:bodyPr/>
        <a:lstStyle/>
        <a:p>
          <a:r>
            <a:rPr lang="da-DK" sz="1000" b="1">
              <a:solidFill>
                <a:srgbClr val="00B050"/>
              </a:solidFill>
            </a:rPr>
            <a:t>Leverancer (senest 2022)</a:t>
          </a:r>
        </a:p>
        <a:p>
          <a:endParaRPr lang="da-DK" sz="900"/>
        </a:p>
        <a:p>
          <a:r>
            <a:rPr lang="da-DK" sz="900"/>
            <a:t>Der udarbejdes på baggrund af den hydrologiske model og cost benefit analysen en samlet strategi for Grenåens opland på tværs af Syddjurs og Norddjurs Kommune</a:t>
          </a:r>
        </a:p>
      </dgm:t>
    </dgm:pt>
    <dgm:pt modelId="{BA04822B-CDE8-43FE-B7BD-5CA9A95B41B4}" type="parTrans" cxnId="{B7BD4335-E275-4430-8A51-403196A4CF15}">
      <dgm:prSet/>
      <dgm:spPr/>
      <dgm:t>
        <a:bodyPr/>
        <a:lstStyle/>
        <a:p>
          <a:endParaRPr lang="da-DK"/>
        </a:p>
      </dgm:t>
    </dgm:pt>
    <dgm:pt modelId="{83A87309-C3C9-43EA-A10F-424446358702}" type="sibTrans" cxnId="{B7BD4335-E275-4430-8A51-403196A4CF15}">
      <dgm:prSet/>
      <dgm:spPr/>
      <dgm:t>
        <a:bodyPr/>
        <a:lstStyle/>
        <a:p>
          <a:endParaRPr lang="da-DK"/>
        </a:p>
      </dgm:t>
    </dgm:pt>
    <dgm:pt modelId="{EFCF8F9B-AE2E-46CC-9C33-04A3CCC73D2E}">
      <dgm:prSet custT="1"/>
      <dgm:spPr/>
      <dgm:t>
        <a:bodyPr/>
        <a:lstStyle/>
        <a:p>
          <a:r>
            <a:rPr lang="da-DK" sz="900" dirty="0"/>
            <a:t>Konference for interessenter</a:t>
          </a:r>
        </a:p>
        <a:p>
          <a:endParaRPr lang="da-DK" sz="900" dirty="0"/>
        </a:p>
        <a:p>
          <a:r>
            <a:rPr lang="da-DK" sz="900" dirty="0">
              <a:hlinkClick xmlns:r="http://schemas.openxmlformats.org/officeDocument/2006/relationships" r:id="rId1"/>
            </a:rPr>
            <a:t>Hjemmeside med dialogportal</a:t>
          </a:r>
          <a:endParaRPr lang="da-DK" sz="800" dirty="0"/>
        </a:p>
        <a:p>
          <a:endParaRPr lang="da-DK" sz="800" dirty="0"/>
        </a:p>
        <a:p>
          <a:r>
            <a:rPr lang="da-DK" sz="900" dirty="0"/>
            <a:t>Dataindsamling til grundlag for  udarbejdelse af hydraulisk model med klimatilpasningsscenarier med en teknisk rapport</a:t>
          </a:r>
        </a:p>
        <a:p>
          <a:endParaRPr lang="da-DK" sz="900" dirty="0"/>
        </a:p>
        <a:p>
          <a:r>
            <a:rPr lang="da-DK" sz="900" dirty="0"/>
            <a:t>Udarbejdelse af </a:t>
          </a:r>
          <a:r>
            <a:rPr lang="da-DK" sz="900" dirty="0" smtClean="0"/>
            <a:t>udbudsmateriale</a:t>
          </a:r>
        </a:p>
        <a:p>
          <a:endParaRPr lang="da-DK" sz="900" dirty="0" smtClean="0"/>
        </a:p>
        <a:p>
          <a:r>
            <a:rPr lang="da-DK" sz="900" dirty="0" smtClean="0"/>
            <a:t>Forberede fase 2</a:t>
          </a:r>
          <a:endParaRPr lang="da-DK" sz="900" dirty="0"/>
        </a:p>
      </dgm:t>
    </dgm:pt>
    <dgm:pt modelId="{6C153600-D14C-4574-92A0-A06E0D8E0B78}" type="parTrans" cxnId="{FEFA6D08-B40B-472E-B3EA-B146EEF81C63}">
      <dgm:prSet/>
      <dgm:spPr/>
      <dgm:t>
        <a:bodyPr/>
        <a:lstStyle/>
        <a:p>
          <a:endParaRPr lang="da-DK"/>
        </a:p>
      </dgm:t>
    </dgm:pt>
    <dgm:pt modelId="{77AC51EF-A8C7-4224-AA27-764E0B8945E9}" type="sibTrans" cxnId="{FEFA6D08-B40B-472E-B3EA-B146EEF81C63}">
      <dgm:prSet/>
      <dgm:spPr/>
      <dgm:t>
        <a:bodyPr/>
        <a:lstStyle/>
        <a:p>
          <a:endParaRPr lang="da-DK"/>
        </a:p>
      </dgm:t>
    </dgm:pt>
    <dgm:pt modelId="{C8641F9F-D745-4246-BF77-E51C611F20AD}" type="pres">
      <dgm:prSet presAssocID="{75FE9931-DDDC-4CA9-AE16-738FF6D7EFC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AB9990F5-1DA2-43DC-B8D5-9BDDDBF4C8C1}" type="pres">
      <dgm:prSet presAssocID="{F96E0DA0-3CBB-43EC-A429-DD6C8DE89EF6}" presName="parentText1" presStyleLbl="node1" presStyleIdx="0" presStyleCnt="3" custScaleY="82132" custLinFactNeighborX="-290" custLinFactNeighborY="-142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5E8CDD7-8B5D-42DF-B33C-D92BE6129FAA}" type="pres">
      <dgm:prSet presAssocID="{F96E0DA0-3CBB-43EC-A429-DD6C8DE89EF6}" presName="childText1" presStyleLbl="solidAlignAcc1" presStyleIdx="0" presStyleCnt="3" custScaleX="98896" custScaleY="172177" custLinFactNeighborX="727" custLinFactNeighborY="243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F1933C2-A084-497B-8892-455E8F90AA1F}" type="pres">
      <dgm:prSet presAssocID="{69B2FCE5-6072-4F03-8F10-2E94ABB0C2A8}" presName="parentText2" presStyleLbl="node1" presStyleIdx="1" presStyleCnt="3" custScaleY="81992" custLinFactNeighborX="433" custLinFactNeighborY="-28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C3A6CDD-EDEC-4FA5-BA63-0078DAFD1226}" type="pres">
      <dgm:prSet presAssocID="{69B2FCE5-6072-4F03-8F10-2E94ABB0C2A8}" presName="childText2" presStyleLbl="solidAlignAcc1" presStyleIdx="1" presStyleCnt="3" custScaleX="97698" custScaleY="161245" custLinFactNeighborX="-675" custLinFactNeighborY="19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3D87F4BE-870F-4F2A-805B-F45E3BA9F444}" type="pres">
      <dgm:prSet presAssocID="{9C5C9D21-8746-485A-83BF-59B65B46C9D0}" presName="parentText3" presStyleLbl="node1" presStyleIdx="2" presStyleCnt="3" custScaleY="82880" custLinFactNeighborX="-1225" custLinFactNeighborY="-129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430C684-ED35-41D6-B99F-E817015CADE2}" type="pres">
      <dgm:prSet presAssocID="{9C5C9D21-8746-485A-83BF-59B65B46C9D0}" presName="childText3" presStyleLbl="solidAlignAcc1" presStyleIdx="2" presStyleCnt="3" custScaleX="100006" custScaleY="153083" custLinFactNeighborX="-1542" custLinFactNeighborY="15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9231F04D-8519-498C-A334-0C2875B88859}" type="presOf" srcId="{5B10371D-5CDA-4C8D-A59B-BE97AD226951}" destId="{5C3A6CDD-EDEC-4FA5-BA63-0078DAFD1226}" srcOrd="0" destOrd="0" presId="urn:microsoft.com/office/officeart/2009/3/layout/IncreasingArrowsProcess"/>
    <dgm:cxn modelId="{FEFA6D08-B40B-472E-B3EA-B146EEF81C63}" srcId="{F96E0DA0-3CBB-43EC-A429-DD6C8DE89EF6}" destId="{EFCF8F9B-AE2E-46CC-9C33-04A3CCC73D2E}" srcOrd="1" destOrd="0" parTransId="{6C153600-D14C-4574-92A0-A06E0D8E0B78}" sibTransId="{77AC51EF-A8C7-4224-AA27-764E0B8945E9}"/>
    <dgm:cxn modelId="{8115F9CE-AFDB-4C68-B2F6-1186D9749249}" type="presOf" srcId="{75FE9931-DDDC-4CA9-AE16-738FF6D7EFC3}" destId="{C8641F9F-D745-4246-BF77-E51C611F20AD}" srcOrd="0" destOrd="0" presId="urn:microsoft.com/office/officeart/2009/3/layout/IncreasingArrowsProcess"/>
    <dgm:cxn modelId="{674BA7DF-4E87-4679-BA0B-D8023ED3D3FB}" type="presOf" srcId="{EFCF8F9B-AE2E-46CC-9C33-04A3CCC73D2E}" destId="{D5E8CDD7-8B5D-42DF-B33C-D92BE6129FAA}" srcOrd="0" destOrd="1" presId="urn:microsoft.com/office/officeart/2009/3/layout/IncreasingArrowsProcess"/>
    <dgm:cxn modelId="{EE422F44-DC46-4C51-8A17-F2774EE4EA01}" type="presOf" srcId="{A692CF35-5107-4AC1-AA95-1548FFE6C35B}" destId="{A430C684-ED35-41D6-B99F-E817015CADE2}" srcOrd="0" destOrd="0" presId="urn:microsoft.com/office/officeart/2009/3/layout/IncreasingArrowsProcess"/>
    <dgm:cxn modelId="{C6978331-9EAE-4D25-8BF3-8035C5E6EA05}" type="presOf" srcId="{9C5C9D21-8746-485A-83BF-59B65B46C9D0}" destId="{3D87F4BE-870F-4F2A-805B-F45E3BA9F444}" srcOrd="0" destOrd="0" presId="urn:microsoft.com/office/officeart/2009/3/layout/IncreasingArrowsProcess"/>
    <dgm:cxn modelId="{41433216-2A4C-493C-885F-5300E1353502}" srcId="{F96E0DA0-3CBB-43EC-A429-DD6C8DE89EF6}" destId="{2F5F3D15-122B-4FF8-A0D3-08B9D7781447}" srcOrd="0" destOrd="0" parTransId="{323528CB-975E-48CC-9FAD-92102F711648}" sibTransId="{AA3679DC-A1DF-43EC-8053-12690902C435}"/>
    <dgm:cxn modelId="{130E581C-BA4A-4451-B648-869548788B6F}" srcId="{75FE9931-DDDC-4CA9-AE16-738FF6D7EFC3}" destId="{69B2FCE5-6072-4F03-8F10-2E94ABB0C2A8}" srcOrd="1" destOrd="0" parTransId="{F68DF53B-C338-4077-B5E1-ED0656CAD03F}" sibTransId="{3D8E6DBC-058E-4D13-8735-D95B57891860}"/>
    <dgm:cxn modelId="{FDC841A8-97D6-4A15-AA75-E930DECA8A2F}" srcId="{75FE9931-DDDC-4CA9-AE16-738FF6D7EFC3}" destId="{F96E0DA0-3CBB-43EC-A429-DD6C8DE89EF6}" srcOrd="0" destOrd="0" parTransId="{B2814DA6-0630-4E86-AB87-6081E56346AC}" sibTransId="{EDA16B46-C0C4-4A51-93E6-583396A01CB0}"/>
    <dgm:cxn modelId="{9250C96B-A8ED-4E15-BB93-4CB8676C2C4E}" srcId="{75FE9931-DDDC-4CA9-AE16-738FF6D7EFC3}" destId="{9C5C9D21-8746-485A-83BF-59B65B46C9D0}" srcOrd="2" destOrd="0" parTransId="{6AA6426E-F80F-4177-880E-600100FA6FF6}" sibTransId="{FAB4F1E2-F91F-43F4-9337-5A811B284D20}"/>
    <dgm:cxn modelId="{32B8D497-CECD-4E9D-BC30-B8D776F98FEB}" type="presOf" srcId="{F96E0DA0-3CBB-43EC-A429-DD6C8DE89EF6}" destId="{AB9990F5-1DA2-43DC-B8D5-9BDDDBF4C8C1}" srcOrd="0" destOrd="0" presId="urn:microsoft.com/office/officeart/2009/3/layout/IncreasingArrowsProcess"/>
    <dgm:cxn modelId="{18A17DD3-5EED-4923-9BA4-F28366F1D06A}" type="presOf" srcId="{2F5F3D15-122B-4FF8-A0D3-08B9D7781447}" destId="{D5E8CDD7-8B5D-42DF-B33C-D92BE6129FAA}" srcOrd="0" destOrd="0" presId="urn:microsoft.com/office/officeart/2009/3/layout/IncreasingArrowsProcess"/>
    <dgm:cxn modelId="{44CB8921-EA6F-4F2E-8166-FAE4619B69A6}" srcId="{69B2FCE5-6072-4F03-8F10-2E94ABB0C2A8}" destId="{5B10371D-5CDA-4C8D-A59B-BE97AD226951}" srcOrd="0" destOrd="0" parTransId="{54210A63-FF4C-4AFF-87DD-69534E87659E}" sibTransId="{6A67CB6E-E9B6-48C6-A9DB-57DF1E4D1568}"/>
    <dgm:cxn modelId="{B7BD4335-E275-4430-8A51-403196A4CF15}" srcId="{9C5C9D21-8746-485A-83BF-59B65B46C9D0}" destId="{A692CF35-5107-4AC1-AA95-1548FFE6C35B}" srcOrd="0" destOrd="0" parTransId="{BA04822B-CDE8-43FE-B7BD-5CA9A95B41B4}" sibTransId="{83A87309-C3C9-43EA-A10F-424446358702}"/>
    <dgm:cxn modelId="{4CA6A026-FF8E-401D-A575-2E7C34CC2819}" type="presOf" srcId="{69B2FCE5-6072-4F03-8F10-2E94ABB0C2A8}" destId="{8F1933C2-A084-497B-8892-455E8F90AA1F}" srcOrd="0" destOrd="0" presId="urn:microsoft.com/office/officeart/2009/3/layout/IncreasingArrowsProcess"/>
    <dgm:cxn modelId="{9CE03903-2109-4D0D-AAE3-BDE2EB754684}" type="presParOf" srcId="{C8641F9F-D745-4246-BF77-E51C611F20AD}" destId="{AB9990F5-1DA2-43DC-B8D5-9BDDDBF4C8C1}" srcOrd="0" destOrd="0" presId="urn:microsoft.com/office/officeart/2009/3/layout/IncreasingArrowsProcess"/>
    <dgm:cxn modelId="{C962451C-7629-4C6F-89D8-961BD2B2E10B}" type="presParOf" srcId="{C8641F9F-D745-4246-BF77-E51C611F20AD}" destId="{D5E8CDD7-8B5D-42DF-B33C-D92BE6129FAA}" srcOrd="1" destOrd="0" presId="urn:microsoft.com/office/officeart/2009/3/layout/IncreasingArrowsProcess"/>
    <dgm:cxn modelId="{2FCD90E2-D445-4DDE-B795-79018B23DD9A}" type="presParOf" srcId="{C8641F9F-D745-4246-BF77-E51C611F20AD}" destId="{8F1933C2-A084-497B-8892-455E8F90AA1F}" srcOrd="2" destOrd="0" presId="urn:microsoft.com/office/officeart/2009/3/layout/IncreasingArrowsProcess"/>
    <dgm:cxn modelId="{4BDB2B10-5E82-45E3-AE36-954B346660EC}" type="presParOf" srcId="{C8641F9F-D745-4246-BF77-E51C611F20AD}" destId="{5C3A6CDD-EDEC-4FA5-BA63-0078DAFD1226}" srcOrd="3" destOrd="0" presId="urn:microsoft.com/office/officeart/2009/3/layout/IncreasingArrowsProcess"/>
    <dgm:cxn modelId="{C98D2867-9D2D-4D3D-B6F3-4E15A86391ED}" type="presParOf" srcId="{C8641F9F-D745-4246-BF77-E51C611F20AD}" destId="{3D87F4BE-870F-4F2A-805B-F45E3BA9F444}" srcOrd="4" destOrd="0" presId="urn:microsoft.com/office/officeart/2009/3/layout/IncreasingArrowsProcess"/>
    <dgm:cxn modelId="{194A9BB2-9203-41B9-A545-2C26DFC4C8D2}" type="presParOf" srcId="{C8641F9F-D745-4246-BF77-E51C611F20AD}" destId="{A430C684-ED35-41D6-B99F-E817015CADE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DC17E-5529-4FA1-A28F-274963A83467}">
      <dsp:nvSpPr>
        <dsp:cNvPr id="0" name=""/>
        <dsp:cNvSpPr/>
      </dsp:nvSpPr>
      <dsp:spPr>
        <a:xfrm>
          <a:off x="4319840" y="2304081"/>
          <a:ext cx="3517020" cy="1084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100" u="sng" kern="1200" dirty="0" smtClean="0"/>
            <a:t>Syddjurs Kommune: </a:t>
          </a:r>
          <a:r>
            <a:rPr lang="da-DK" sz="1100" u="none" kern="1200" dirty="0" smtClean="0"/>
            <a:t>Morten Hundahl, Steen Ravn</a:t>
          </a:r>
          <a:endParaRPr lang="da-DK" sz="1100" u="sng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100" u="sng" kern="1200" dirty="0" smtClean="0"/>
            <a:t>Norddjurs Kommune: </a:t>
          </a:r>
          <a:r>
            <a:rPr lang="da-DK" sz="1100" u="none" kern="1200" dirty="0" smtClean="0"/>
            <a:t>Per Misser, Jens Gregersen, Sidsel Prahm (PL)</a:t>
          </a:r>
          <a:endParaRPr lang="da-DK" sz="1100" u="sng" kern="1200" dirty="0"/>
        </a:p>
      </dsp:txBody>
      <dsp:txXfrm>
        <a:off x="5398766" y="2598992"/>
        <a:ext cx="2414274" cy="765630"/>
      </dsp:txXfrm>
    </dsp:sp>
    <dsp:sp modelId="{8FA8C33C-C214-4A2D-83E3-5A097ACD6586}">
      <dsp:nvSpPr>
        <dsp:cNvPr id="0" name=""/>
        <dsp:cNvSpPr/>
      </dsp:nvSpPr>
      <dsp:spPr>
        <a:xfrm>
          <a:off x="0" y="1656013"/>
          <a:ext cx="3312443" cy="1730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100" kern="1200" dirty="0" smtClean="0"/>
            <a:t>Interessenter i oplandet, ingen skrevet – ingen glemt!</a:t>
          </a:r>
          <a:endParaRPr lang="da-DK" sz="1100" kern="1200" dirty="0"/>
        </a:p>
      </dsp:txBody>
      <dsp:txXfrm>
        <a:off x="38019" y="2126719"/>
        <a:ext cx="2242672" cy="1222023"/>
      </dsp:txXfrm>
    </dsp:sp>
    <dsp:sp modelId="{720024AE-75AC-453C-932C-DA6A73958B3C}">
      <dsp:nvSpPr>
        <dsp:cNvPr id="0" name=""/>
        <dsp:cNvSpPr/>
      </dsp:nvSpPr>
      <dsp:spPr>
        <a:xfrm>
          <a:off x="4463844" y="-169"/>
          <a:ext cx="3369894" cy="1708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100" u="sng" kern="1200" dirty="0" smtClean="0"/>
            <a:t>Syddjurs Kommune: </a:t>
          </a:r>
          <a:r>
            <a:rPr lang="da-DK" sz="1100" u="none" kern="1200" dirty="0" smtClean="0"/>
            <a:t>formand og næstformand i NTM, direktør og afdelingsleder</a:t>
          </a:r>
          <a:endParaRPr lang="da-DK" sz="1100" u="sng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100" u="sng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100" u="sng" kern="1200" dirty="0" smtClean="0"/>
            <a:t>Norddjurs Kommune: </a:t>
          </a:r>
          <a:r>
            <a:rPr lang="da-DK" sz="1100" u="none" kern="1200" dirty="0" smtClean="0"/>
            <a:t>formand og næstformand i MTU, direktør og afdelingschef</a:t>
          </a:r>
          <a:endParaRPr lang="da-DK" sz="1100" u="sng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100" u="sng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100" u="sng" kern="1200" dirty="0" smtClean="0"/>
            <a:t>Projektleder</a:t>
          </a:r>
          <a:endParaRPr lang="da-DK" sz="1100" u="sng" kern="1200" dirty="0"/>
        </a:p>
      </dsp:txBody>
      <dsp:txXfrm>
        <a:off x="5512352" y="37371"/>
        <a:ext cx="2283846" cy="1206643"/>
      </dsp:txXfrm>
    </dsp:sp>
    <dsp:sp modelId="{200B4C0D-348A-42D8-9DDA-206948980FBF}">
      <dsp:nvSpPr>
        <dsp:cNvPr id="0" name=""/>
        <dsp:cNvSpPr/>
      </dsp:nvSpPr>
      <dsp:spPr>
        <a:xfrm>
          <a:off x="0" y="-2723"/>
          <a:ext cx="3380641" cy="1084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kern="1200" dirty="0" smtClean="0"/>
            <a:t>EU monitorer sætter rammerne</a:t>
          </a: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kern="1200" dirty="0" smtClean="0"/>
            <a:t>C2C Region Midt er primært tekniske, </a:t>
          </a:r>
          <a:r>
            <a:rPr lang="da-DK" sz="1200" kern="1200" dirty="0" smtClean="0">
              <a:hlinkClick xmlns:r="http://schemas.openxmlformats.org/officeDocument/2006/relationships" r:id="rId1"/>
            </a:rPr>
            <a:t>ses her</a:t>
          </a:r>
          <a:endParaRPr lang="da-DK" sz="1200" kern="1200" dirty="0"/>
        </a:p>
      </dsp:txBody>
      <dsp:txXfrm>
        <a:off x="23820" y="21097"/>
        <a:ext cx="2318808" cy="765630"/>
      </dsp:txXfrm>
    </dsp:sp>
    <dsp:sp modelId="{00F9D913-0AA5-4CA2-B339-3320EC8B9CB8}">
      <dsp:nvSpPr>
        <dsp:cNvPr id="0" name=""/>
        <dsp:cNvSpPr/>
      </dsp:nvSpPr>
      <dsp:spPr>
        <a:xfrm>
          <a:off x="2423137" y="195874"/>
          <a:ext cx="1467276" cy="1467276"/>
        </a:xfrm>
        <a:prstGeom prst="pieWedg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 smtClean="0"/>
            <a:t>EU + C2C Region Midt</a:t>
          </a:r>
          <a:endParaRPr lang="da-DK" sz="1000" kern="1200" dirty="0"/>
        </a:p>
      </dsp:txBody>
      <dsp:txXfrm>
        <a:off x="2852892" y="625629"/>
        <a:ext cx="1037521" cy="1037521"/>
      </dsp:txXfrm>
    </dsp:sp>
    <dsp:sp modelId="{FEACCA7E-C8C9-4B15-8F69-4C21C1098DED}">
      <dsp:nvSpPr>
        <dsp:cNvPr id="0" name=""/>
        <dsp:cNvSpPr/>
      </dsp:nvSpPr>
      <dsp:spPr>
        <a:xfrm rot="5400000">
          <a:off x="3958186" y="195874"/>
          <a:ext cx="1467276" cy="14672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 smtClean="0"/>
            <a:t>Styregruppen</a:t>
          </a:r>
          <a:endParaRPr lang="da-DK" sz="1000" kern="1200" dirty="0"/>
        </a:p>
      </dsp:txBody>
      <dsp:txXfrm rot="-5400000">
        <a:off x="3958186" y="625629"/>
        <a:ext cx="1037521" cy="1037521"/>
      </dsp:txXfrm>
    </dsp:sp>
    <dsp:sp modelId="{9B84743D-0E72-4674-B176-10D0C2960F2B}">
      <dsp:nvSpPr>
        <dsp:cNvPr id="0" name=""/>
        <dsp:cNvSpPr/>
      </dsp:nvSpPr>
      <dsp:spPr>
        <a:xfrm rot="10800000">
          <a:off x="3958186" y="1730923"/>
          <a:ext cx="1467276" cy="14672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 smtClean="0"/>
            <a:t>Arbejdsgruppen</a:t>
          </a:r>
          <a:endParaRPr lang="da-DK" sz="1000" kern="1200" dirty="0"/>
        </a:p>
      </dsp:txBody>
      <dsp:txXfrm rot="10800000">
        <a:off x="3958186" y="1730923"/>
        <a:ext cx="1037521" cy="1037521"/>
      </dsp:txXfrm>
    </dsp:sp>
    <dsp:sp modelId="{59ACBC49-0F48-4EF6-9AC1-C941309C610E}">
      <dsp:nvSpPr>
        <dsp:cNvPr id="0" name=""/>
        <dsp:cNvSpPr/>
      </dsp:nvSpPr>
      <dsp:spPr>
        <a:xfrm rot="16200000">
          <a:off x="2423137" y="1730923"/>
          <a:ext cx="1467276" cy="14672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kern="1200" dirty="0" smtClean="0"/>
            <a:t>Følgegruppen</a:t>
          </a:r>
          <a:endParaRPr lang="da-DK" sz="1000" kern="1200" dirty="0"/>
        </a:p>
      </dsp:txBody>
      <dsp:txXfrm rot="5400000">
        <a:off x="2852892" y="1730923"/>
        <a:ext cx="1037521" cy="1037521"/>
      </dsp:txXfrm>
    </dsp:sp>
    <dsp:sp modelId="{F6A54291-D2B8-483F-BD86-80A02B1A503B}">
      <dsp:nvSpPr>
        <dsp:cNvPr id="0" name=""/>
        <dsp:cNvSpPr/>
      </dsp:nvSpPr>
      <dsp:spPr>
        <a:xfrm>
          <a:off x="3670999" y="1392060"/>
          <a:ext cx="506600" cy="44052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99EFD-56DF-49EF-A3B6-3DE30F3CF14B}">
      <dsp:nvSpPr>
        <dsp:cNvPr id="0" name=""/>
        <dsp:cNvSpPr/>
      </dsp:nvSpPr>
      <dsp:spPr>
        <a:xfrm rot="10800000">
          <a:off x="3670999" y="1561492"/>
          <a:ext cx="506600" cy="44052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990F5-1DA2-43DC-B8D5-9BDDDBF4C8C1}">
      <dsp:nvSpPr>
        <dsp:cNvPr id="0" name=""/>
        <dsp:cNvSpPr/>
      </dsp:nvSpPr>
      <dsp:spPr>
        <a:xfrm>
          <a:off x="0" y="386639"/>
          <a:ext cx="6599368" cy="78938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52578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/>
            <a:t>Fase 1. 2017-2018</a:t>
          </a:r>
        </a:p>
      </dsp:txBody>
      <dsp:txXfrm>
        <a:off x="0" y="583986"/>
        <a:ext cx="6402022" cy="394693"/>
      </dsp:txXfrm>
    </dsp:sp>
    <dsp:sp modelId="{D5E8CDD7-8B5D-42DF-B33C-D92BE6129FAA}">
      <dsp:nvSpPr>
        <dsp:cNvPr id="0" name=""/>
        <dsp:cNvSpPr/>
      </dsp:nvSpPr>
      <dsp:spPr>
        <a:xfrm>
          <a:off x="45135" y="837806"/>
          <a:ext cx="2010165" cy="3187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b="1" kern="1200" dirty="0">
              <a:solidFill>
                <a:srgbClr val="00B050"/>
              </a:solidFill>
            </a:rPr>
            <a:t>Leverancer (senest 2018)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400" kern="1200" dirty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/>
            <a:t>Konference for interessenter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900" kern="1200" dirty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>
              <a:hlinkClick xmlns:r="http://schemas.openxmlformats.org/officeDocument/2006/relationships" r:id="rId1"/>
            </a:rPr>
            <a:t>Hjemmeside med dialogportal</a:t>
          </a:r>
          <a:endParaRPr lang="da-DK" sz="800" kern="1200" dirty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800" kern="1200" dirty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/>
            <a:t>Dataindsamling til grundlag for  udarbejdelse af hydraulisk model med klimatilpasningsscenarier med en teknisk rapport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900" kern="1200" dirty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/>
            <a:t>Udarbejdelse af </a:t>
          </a:r>
          <a:r>
            <a:rPr lang="da-DK" sz="900" kern="1200" dirty="0" smtClean="0"/>
            <a:t>udbudsmateriale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 smtClean="0"/>
            <a:t>Forberede fase 2</a:t>
          </a:r>
          <a:endParaRPr lang="da-DK" sz="900" kern="1200" dirty="0"/>
        </a:p>
      </dsp:txBody>
      <dsp:txXfrm>
        <a:off x="45135" y="837806"/>
        <a:ext cx="2010165" cy="3187805"/>
      </dsp:txXfrm>
    </dsp:sp>
    <dsp:sp modelId="{8F1933C2-A084-497B-8892-455E8F90AA1F}">
      <dsp:nvSpPr>
        <dsp:cNvPr id="0" name=""/>
        <dsp:cNvSpPr/>
      </dsp:nvSpPr>
      <dsp:spPr>
        <a:xfrm>
          <a:off x="2070881" y="694018"/>
          <a:ext cx="4566763" cy="788041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52578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/>
            <a:t>Fase 2. 2019-2020 </a:t>
          </a:r>
        </a:p>
      </dsp:txBody>
      <dsp:txXfrm>
        <a:off x="2070881" y="891028"/>
        <a:ext cx="4369753" cy="394021"/>
      </dsp:txXfrm>
    </dsp:sp>
    <dsp:sp modelId="{5C3A6CDD-EDEC-4FA5-BA63-0078DAFD1226}">
      <dsp:nvSpPr>
        <dsp:cNvPr id="0" name=""/>
        <dsp:cNvSpPr/>
      </dsp:nvSpPr>
      <dsp:spPr>
        <a:xfrm>
          <a:off x="2061418" y="1175305"/>
          <a:ext cx="1985814" cy="29854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b="1" kern="1200" dirty="0">
              <a:solidFill>
                <a:srgbClr val="00B050"/>
              </a:solidFill>
            </a:rPr>
            <a:t>Leverancer (senest 2020)</a:t>
          </a:r>
          <a:endParaRPr lang="da-DK" sz="500" b="1" kern="1200" dirty="0">
            <a:solidFill>
              <a:srgbClr val="00B050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500" b="1" kern="1200" dirty="0">
            <a:solidFill>
              <a:srgbClr val="00B050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 smtClean="0"/>
            <a:t>Udarbejdelse </a:t>
          </a:r>
          <a:r>
            <a:rPr lang="da-DK" sz="900" kern="1200" dirty="0"/>
            <a:t>af en hydrologisk model for vandbalancen i Grenåens opland, hvor der opstilles passende 0-scenarier og mulige løsningsscenarier for klimatilpasning af området.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9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/>
            <a:t>Der udarbejdes en </a:t>
          </a:r>
          <a:r>
            <a:rPr lang="da-DK" sz="900" kern="1200" dirty="0" err="1"/>
            <a:t>cost</a:t>
          </a:r>
          <a:r>
            <a:rPr lang="da-DK" sz="900" kern="1200" dirty="0"/>
            <a:t> benefit analyse som en udviklingsopgave, hvor områdets potentialer og værdier belyses ved de forskellige scenarier beskrevet i </a:t>
          </a:r>
          <a:r>
            <a:rPr lang="da-DK" sz="900" kern="1200" dirty="0" smtClean="0"/>
            <a:t>modellen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900" kern="1200" dirty="0" smtClean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 dirty="0" smtClean="0"/>
            <a:t>Forberede fase 3</a:t>
          </a:r>
          <a:endParaRPr lang="da-DK" sz="900" kern="1200" dirty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600" kern="1200" dirty="0"/>
        </a:p>
      </dsp:txBody>
      <dsp:txXfrm>
        <a:off x="2061418" y="1175305"/>
        <a:ext cx="1985814" cy="2985402"/>
      </dsp:txXfrm>
    </dsp:sp>
    <dsp:sp modelId="{3D87F4BE-870F-4F2A-805B-F45E3BA9F444}">
      <dsp:nvSpPr>
        <dsp:cNvPr id="0" name=""/>
        <dsp:cNvSpPr/>
      </dsp:nvSpPr>
      <dsp:spPr>
        <a:xfrm>
          <a:off x="4053305" y="1025098"/>
          <a:ext cx="2534157" cy="796575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152578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/>
            <a:t>Fase 3. 2020-2022</a:t>
          </a:r>
        </a:p>
      </dsp:txBody>
      <dsp:txXfrm>
        <a:off x="4053305" y="1224242"/>
        <a:ext cx="2335013" cy="398287"/>
      </dsp:txXfrm>
    </dsp:sp>
    <dsp:sp modelId="{A430C684-ED35-41D6-B99F-E817015CADE2}">
      <dsp:nvSpPr>
        <dsp:cNvPr id="0" name=""/>
        <dsp:cNvSpPr/>
      </dsp:nvSpPr>
      <dsp:spPr>
        <a:xfrm>
          <a:off x="4052945" y="1488910"/>
          <a:ext cx="2032727" cy="27928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000" b="1" kern="1200">
              <a:solidFill>
                <a:srgbClr val="00B050"/>
              </a:solidFill>
            </a:rPr>
            <a:t>Leverancer (senest 2022)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900" kern="120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900" kern="1200"/>
            <a:t>Der udarbejdes på baggrund af den hydrologiske model og cost benefit analysen en samlet strategi for Grenåens opland på tværs af Syddjurs og Norddjurs Kommune</a:t>
          </a:r>
        </a:p>
      </dsp:txBody>
      <dsp:txXfrm>
        <a:off x="4052945" y="1488910"/>
        <a:ext cx="2032727" cy="2792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5A978-E123-474C-94A8-DF3450529408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3FC82-D214-40E2-A609-17D22BF337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27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297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8989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734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833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018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5969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2897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237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705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328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007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02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84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601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439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273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653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653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26-06-2018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060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7544" y="5735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437625"/>
            <a:ext cx="8229600" cy="31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87474"/>
            <a:ext cx="1944216" cy="59263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6"/>
          <a:stretch/>
        </p:blipFill>
        <p:spPr>
          <a:xfrm>
            <a:off x="251520" y="195486"/>
            <a:ext cx="648072" cy="4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8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dk/url?sa=i&amp;rct=j&amp;q=&amp;esrc=s&amp;source=images&amp;cd=&amp;cad=rja&amp;uact=8&amp;ved=2ahUKEwjWuMKKwPDZAhXFRhQKHWRaDzwQjRx6BAgAEAU&amp;url=https://belimo.dk/vand&amp;psig=AOvVaw1XBYkT8m6MbLMRNjXDkc0B&amp;ust=152127784526282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dk/url?sa=i&amp;rct=j&amp;q=&amp;esrc=s&amp;source=images&amp;cd=&amp;cad=rja&amp;uact=8&amp;ved=2ahUKEwi4n5n1w_DZAhVK6RQKHRTCBEQQjRx6BAgAEAU&amp;url=http://www.geus.dk/DK/popular-geology/edu/viden_om/grundvand/Sider/gv04-dk.aspx&amp;psig=AOvVaw2eZEPFYnJaSO8j27wjbmDD&amp;ust=15212787863835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om/url?sa=i&amp;rct=j&amp;q=&amp;esrc=s&amp;source=images&amp;cd=&amp;cad=rja&amp;uact=8&amp;ved=2ahUKEwiX4474-O7bAhWHOhQKHQiZCr4QjRx6BAgBEAU&amp;url=http://www.aok.dk/scene/niels-bohr-kvanteteori-og-kold-krig&amp;psig=AOvVaw2K8L7j_cOSuxuT9Fa_w8oZ&amp;ust=1530020554756287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597819"/>
            <a:ext cx="9144000" cy="1102519"/>
          </a:xfrm>
          <a:solidFill>
            <a:srgbClr val="8DBDBA"/>
          </a:solidFill>
        </p:spPr>
        <p:txBody>
          <a:bodyPr>
            <a:normAutofit/>
          </a:bodyPr>
          <a:lstStyle/>
          <a:p>
            <a:pPr algn="l">
              <a:tabLst>
                <a:tab pos="7894638" algn="r"/>
              </a:tabLst>
            </a:pPr>
            <a:r>
              <a:rPr lang="da-DK" b="1" dirty="0" smtClean="0">
                <a:solidFill>
                  <a:schemeClr val="bg1"/>
                </a:solidFill>
              </a:rPr>
              <a:t>	</a:t>
            </a:r>
            <a:r>
              <a:rPr lang="da-DK" b="1" dirty="0" smtClean="0">
                <a:solidFill>
                  <a:schemeClr val="bg1"/>
                </a:solidFill>
              </a:rPr>
              <a:t>C2C </a:t>
            </a:r>
            <a:r>
              <a:rPr lang="da-DK" b="1" dirty="0" smtClean="0">
                <a:solidFill>
                  <a:schemeClr val="bg1"/>
                </a:solidFill>
              </a:rPr>
              <a:t>C10 Grenåens opland</a:t>
            </a:r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656784" cy="52119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da-DK" b="1" dirty="0" smtClean="0"/>
              <a:t>Følgegruppemøde 28. juni</a:t>
            </a:r>
            <a:endParaRPr lang="da-DK" b="1" dirty="0"/>
          </a:p>
        </p:txBody>
      </p:sp>
      <p:sp>
        <p:nvSpPr>
          <p:cNvPr id="4" name="Rektangel 3"/>
          <p:cNvSpPr/>
          <p:nvPr/>
        </p:nvSpPr>
        <p:spPr>
          <a:xfrm>
            <a:off x="6660232" y="87474"/>
            <a:ext cx="2304256" cy="594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2562"/>
            <a:ext cx="5760640" cy="1382699"/>
          </a:xfrm>
          <a:prstGeom prst="rect">
            <a:avLst/>
          </a:prstGeom>
        </p:spPr>
      </p:pic>
      <p:pic>
        <p:nvPicPr>
          <p:cNvPr id="2050" name="Picture 2" descr="kolindsund pumpelag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07872"/>
            <a:ext cx="3428380" cy="228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7974"/>
            <a:ext cx="3239269" cy="51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8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44" y="681541"/>
            <a:ext cx="5943937" cy="4015460"/>
          </a:xfrm>
        </p:spPr>
      </p:pic>
      <p:sp>
        <p:nvSpPr>
          <p:cNvPr id="8" name="Tekstboks 7"/>
          <p:cNvSpPr txBox="1"/>
          <p:nvPr/>
        </p:nvSpPr>
        <p:spPr>
          <a:xfrm>
            <a:off x="2087724" y="1005577"/>
            <a:ext cx="259228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Sammen skaber vi resultater, kommer meget højere og sjovere bliver det også </a:t>
            </a:r>
            <a:endParaRPr lang="da-DK" sz="1350" b="1" dirty="0"/>
          </a:p>
        </p:txBody>
      </p:sp>
    </p:spTree>
    <p:extLst>
      <p:ext uri="{BB962C8B-B14F-4D97-AF65-F5344CB8AC3E}">
        <p14:creationId xmlns:p14="http://schemas.microsoft.com/office/powerpoint/2010/main" val="17229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skal vi have ud af i dag?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Følgegruppen skal blive klogere på projektet</a:t>
            </a:r>
          </a:p>
          <a:p>
            <a:r>
              <a:rPr lang="da-DK" dirty="0" smtClean="0"/>
              <a:t>I skal have mulighed for at stille spørgsmål til projektet</a:t>
            </a:r>
          </a:p>
          <a:p>
            <a:r>
              <a:rPr lang="da-DK" dirty="0" smtClean="0"/>
              <a:t>I skal sammen sætte ord på følegruppens virke</a:t>
            </a:r>
          </a:p>
          <a:p>
            <a:r>
              <a:rPr lang="da-DK" dirty="0" smtClean="0"/>
              <a:t>Og forhåbentligt også en hyggelig dag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16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1730" y="141480"/>
            <a:ext cx="4158462" cy="857250"/>
          </a:xfrm>
        </p:spPr>
        <p:txBody>
          <a:bodyPr/>
          <a:lstStyle/>
          <a:p>
            <a:r>
              <a:rPr lang="da-DK" dirty="0" smtClean="0"/>
              <a:t>Dagsorden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/>
          </p:nvPr>
        </p:nvGraphicFramePr>
        <p:xfrm>
          <a:off x="1485900" y="1113588"/>
          <a:ext cx="6172200" cy="3177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890"/>
                <a:gridCol w="4976310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13.00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Velkomst v/Jens</a:t>
                      </a:r>
                      <a:r>
                        <a:rPr lang="da-DK" sz="1400" baseline="0" dirty="0" smtClean="0"/>
                        <a:t> Meilvang og Kim Lykke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13.10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Coast to</a:t>
                      </a:r>
                      <a:r>
                        <a:rPr lang="da-DK" sz="1400" baseline="0" dirty="0" smtClean="0"/>
                        <a:t> Coast </a:t>
                      </a:r>
                      <a:r>
                        <a:rPr lang="da-DK" sz="1400" baseline="0" dirty="0" err="1" smtClean="0"/>
                        <a:t>Climate</a:t>
                      </a:r>
                      <a:r>
                        <a:rPr lang="da-DK" sz="1400" baseline="0" dirty="0" smtClean="0"/>
                        <a:t> Challenge (C2C CC) som regionssamarbejde </a:t>
                      </a:r>
                    </a:p>
                    <a:p>
                      <a:r>
                        <a:rPr lang="da-DK" sz="1400" baseline="0" dirty="0" smtClean="0"/>
                        <a:t>v/Henrik Vest Sørensen, Region Midtjylland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13.25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C2C CC, Grenåens opland-projektets formål, mål og projektet tættere på v/Sidsel Prahm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13.40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Vandkredsløbet i Grenåens opland, problemstillinger og opmærksomhedspunkter</a:t>
                      </a:r>
                      <a:r>
                        <a:rPr lang="da-DK" sz="1400" baseline="0" dirty="0" smtClean="0"/>
                        <a:t> v/Morten Hundahl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13.55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Pause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14.10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Debat om projektet v/alle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15.00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Pause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15.15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Følgegruppens rolle (samarbejde, inddragelse og følgeskab) v/alle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16.00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Afrunding af dagen v/Morten Hundahl og Sidsel Prahm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Formål og mål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45723" y="1582923"/>
            <a:ext cx="4038600" cy="3394472"/>
          </a:xfrm>
        </p:spPr>
        <p:txBody>
          <a:bodyPr>
            <a:normAutofit fontScale="47500" lnSpcReduction="20000"/>
          </a:bodyPr>
          <a:lstStyle/>
          <a:p>
            <a:r>
              <a:rPr lang="da-DK" sz="3200" dirty="0"/>
              <a:t>Formål: </a:t>
            </a:r>
            <a:r>
              <a:rPr lang="da-DK" dirty="0"/>
              <a:t>opsætning af en vandbalance, hydrologisk model for Grenåens opland </a:t>
            </a:r>
            <a:r>
              <a:rPr lang="da-DK" dirty="0" smtClean="0"/>
              <a:t>med integrering </a:t>
            </a:r>
            <a:r>
              <a:rPr lang="da-DK" dirty="0"/>
              <a:t>af </a:t>
            </a:r>
            <a:r>
              <a:rPr lang="da-DK" dirty="0" smtClean="0"/>
              <a:t>klimatilpasning. Efterfølgende en </a:t>
            </a:r>
            <a:r>
              <a:rPr lang="da-DK" dirty="0" err="1" smtClean="0"/>
              <a:t>cost</a:t>
            </a:r>
            <a:r>
              <a:rPr lang="da-DK" dirty="0" smtClean="0"/>
              <a:t> benefit analyse der bl.a. belyser: </a:t>
            </a:r>
            <a:r>
              <a:rPr lang="da-DK" dirty="0"/>
              <a:t>natur, landbrug, turisme, udvikling af </a:t>
            </a:r>
            <a:r>
              <a:rPr lang="da-DK" dirty="0" smtClean="0"/>
              <a:t>området</a:t>
            </a:r>
            <a:r>
              <a:rPr lang="da-DK" dirty="0"/>
              <a:t/>
            </a:r>
            <a:br>
              <a:rPr lang="da-DK" dirty="0"/>
            </a:br>
            <a:endParaRPr lang="da-DK" dirty="0" smtClean="0"/>
          </a:p>
          <a:p>
            <a:endParaRPr lang="da-DK" dirty="0"/>
          </a:p>
          <a:p>
            <a:r>
              <a:rPr lang="da-DK" sz="3200" dirty="0"/>
              <a:t>Mål:</a:t>
            </a:r>
            <a:r>
              <a:rPr lang="da-DK" dirty="0"/>
              <a:t> opbygge et solidt og robust </a:t>
            </a:r>
            <a:r>
              <a:rPr lang="da-DK" dirty="0" err="1"/>
              <a:t>vidensgrundlag</a:t>
            </a:r>
            <a:r>
              <a:rPr lang="da-DK" dirty="0"/>
              <a:t> til den </a:t>
            </a:r>
            <a:r>
              <a:rPr lang="da-DK" dirty="0" smtClean="0"/>
              <a:t>fremtidige fælles beslutningsproces og strategi </a:t>
            </a:r>
            <a:r>
              <a:rPr lang="da-DK" dirty="0"/>
              <a:t>for </a:t>
            </a:r>
            <a:r>
              <a:rPr lang="da-DK" dirty="0" smtClean="0"/>
              <a:t>klimatilpasning og forvaltning </a:t>
            </a:r>
            <a:r>
              <a:rPr lang="da-DK" dirty="0"/>
              <a:t>af Grenåens opland </a:t>
            </a:r>
            <a:br>
              <a:rPr lang="da-DK" dirty="0"/>
            </a:br>
            <a:endParaRPr lang="da-DK" dirty="0" smtClean="0"/>
          </a:p>
          <a:p>
            <a:endParaRPr lang="da-DK" dirty="0"/>
          </a:p>
          <a:p>
            <a:r>
              <a:rPr lang="da-DK" sz="3200" dirty="0"/>
              <a:t>Hvorfor:</a:t>
            </a:r>
            <a:r>
              <a:rPr lang="da-DK" dirty="0"/>
              <a:t> området </a:t>
            </a:r>
            <a:r>
              <a:rPr lang="da-DK" dirty="0" smtClean="0"/>
              <a:t>er sammenhængende og derved vil aktiviteter og valg for håndtering af vand i fx Ryomgård influere med behov for vandhåndtering i Grenaa og omvendt</a:t>
            </a:r>
            <a:endParaRPr lang="da-DK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79662"/>
            <a:ext cx="4499992" cy="319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Samlet økonomisk overblik</a:t>
            </a:r>
            <a:endParaRPr lang="da-DK" sz="3600" dirty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35645"/>
            <a:ext cx="8239944" cy="1872209"/>
          </a:xfrm>
        </p:spPr>
        <p:txBody>
          <a:bodyPr>
            <a:normAutofit fontScale="85000" lnSpcReduction="20000"/>
          </a:bodyPr>
          <a:lstStyle/>
          <a:p>
            <a:r>
              <a:rPr lang="da-DK" sz="1800" dirty="0" smtClean="0"/>
              <a:t>Projektet har et samlet budget på knap 8 mio. kr. </a:t>
            </a:r>
          </a:p>
          <a:p>
            <a:endParaRPr lang="da-DK" sz="1800" dirty="0" smtClean="0"/>
          </a:p>
          <a:p>
            <a:r>
              <a:rPr lang="da-DK" sz="1800" dirty="0" smtClean="0"/>
              <a:t>Det </a:t>
            </a:r>
            <a:r>
              <a:rPr lang="da-DK" sz="1800" dirty="0" smtClean="0"/>
              <a:t>samlede tilskud fra EU er 60 % af det samlede </a:t>
            </a:r>
            <a:r>
              <a:rPr lang="da-DK" sz="1800" dirty="0" smtClean="0"/>
              <a:t>budget. </a:t>
            </a:r>
          </a:p>
          <a:p>
            <a:endParaRPr lang="da-DK" sz="1800" dirty="0"/>
          </a:p>
          <a:p>
            <a:r>
              <a:rPr lang="da-DK" sz="1800" dirty="0" smtClean="0"/>
              <a:t>I vil allerede i disse dage møde eksterne rådgivere ude i området, som laver dataindsamling til projektet</a:t>
            </a:r>
          </a:p>
          <a:p>
            <a:endParaRPr lang="da-DK" sz="1800" dirty="0"/>
          </a:p>
          <a:p>
            <a:r>
              <a:rPr lang="da-DK" sz="1800" dirty="0" smtClean="0"/>
              <a:t>Herunder ses budgettet for projektet opdelt – afvigelser vil forekomme</a:t>
            </a:r>
            <a:endParaRPr lang="da-DK" sz="1800" dirty="0"/>
          </a:p>
          <a:p>
            <a:pPr marL="0" indent="0">
              <a:buNone/>
            </a:pPr>
            <a:endParaRPr lang="da-DK" sz="1800" dirty="0" smtClean="0"/>
          </a:p>
          <a:p>
            <a:pPr marL="0" indent="0">
              <a:buNone/>
            </a:pPr>
            <a:endParaRPr lang="da-DK" sz="1800" dirty="0" smtClean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1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98" y="3507854"/>
            <a:ext cx="670954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Rammer fra EU </a:t>
            </a:r>
            <a:br>
              <a:rPr lang="da-DK" dirty="0" smtClean="0"/>
            </a:br>
            <a:r>
              <a:rPr lang="da-DK" sz="3100" dirty="0" smtClean="0"/>
              <a:t>– det administrative</a:t>
            </a:r>
            <a:endParaRPr lang="da-DK" sz="3600" dirty="0"/>
          </a:p>
        </p:txBody>
      </p:sp>
      <p:sp>
        <p:nvSpPr>
          <p:cNvPr id="6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35645"/>
            <a:ext cx="8239944" cy="3096345"/>
          </a:xfrm>
        </p:spPr>
        <p:txBody>
          <a:bodyPr>
            <a:normAutofit fontScale="62500" lnSpcReduction="20000"/>
          </a:bodyPr>
          <a:lstStyle/>
          <a:p>
            <a:r>
              <a:rPr lang="da-DK" dirty="0" smtClean="0"/>
              <a:t>Skarp </a:t>
            </a:r>
            <a:r>
              <a:rPr lang="da-DK" dirty="0" smtClean="0"/>
              <a:t>styrede leverancer og økonomi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Der afrapporteres faser </a:t>
            </a:r>
            <a:r>
              <a:rPr lang="da-DK" dirty="0" smtClean="0"/>
              <a:t>ved hver </a:t>
            </a:r>
            <a:r>
              <a:rPr lang="da-DK" dirty="0" err="1" smtClean="0"/>
              <a:t>faseafslutning</a:t>
            </a:r>
            <a:r>
              <a:rPr lang="da-DK" dirty="0" smtClean="0"/>
              <a:t> – oktober det pågældende </a:t>
            </a:r>
            <a:r>
              <a:rPr lang="da-DK" dirty="0" smtClean="0"/>
              <a:t>år</a:t>
            </a:r>
            <a:r>
              <a:rPr lang="da-DK" dirty="0" smtClean="0"/>
              <a:t>	</a:t>
            </a:r>
          </a:p>
          <a:p>
            <a:endParaRPr lang="da-DK" dirty="0" smtClean="0"/>
          </a:p>
          <a:p>
            <a:r>
              <a:rPr lang="da-DK" dirty="0" smtClean="0"/>
              <a:t>Da leverancer og økonomi er fastlagt fra EU’s projektgodkendelse, er råderummet at finde indenfor projektbeskrivelsen og rammen.</a:t>
            </a:r>
          </a:p>
          <a:p>
            <a:endParaRPr lang="da-DK" dirty="0"/>
          </a:p>
          <a:p>
            <a:r>
              <a:rPr lang="da-DK" dirty="0" smtClean="0"/>
              <a:t>Derfor bør hverken styregruppen eller følgegruppen blive frustreret undervejs over manglende råderum, da vi arbejder med det råderum projektet giver. 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9810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Projektets struktur og organisering</a:t>
            </a:r>
            <a:endParaRPr lang="da-DK" dirty="0"/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7933958"/>
              </p:ext>
            </p:extLst>
          </p:nvPr>
        </p:nvGraphicFramePr>
        <p:xfrm>
          <a:off x="684213" y="1347788"/>
          <a:ext cx="7848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13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C2C overordnet organisering</a:t>
            </a:r>
            <a:endParaRPr lang="da-DK" dirty="0"/>
          </a:p>
        </p:txBody>
      </p:sp>
      <p:pic>
        <p:nvPicPr>
          <p:cNvPr id="2050" name="Picture 2" descr="http://www.c2ccc.eu/siteassets/c2ccc/administration/illustrationer/projektets-organiserin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19" y="1438275"/>
            <a:ext cx="4220762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Leverancer til EU - status</a:t>
            </a:r>
            <a:endParaRPr lang="da-DK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82332608"/>
              </p:ext>
            </p:extLst>
          </p:nvPr>
        </p:nvGraphicFramePr>
        <p:xfrm>
          <a:off x="1462747" y="843558"/>
          <a:ext cx="6637645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33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lledresultat for foto va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7" t="1282" r="-13910" b="-1282"/>
          <a:stretch>
            <a:fillRect/>
          </a:stretch>
        </p:blipFill>
        <p:spPr bwMode="auto">
          <a:xfrm>
            <a:off x="1143000" y="0"/>
            <a:ext cx="8560675" cy="53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1578427" y="195486"/>
            <a:ext cx="6207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b="1" dirty="0">
                <a:solidFill>
                  <a:srgbClr val="FFFF00"/>
                </a:solidFill>
              </a:rPr>
              <a:t>Vandkredsløbet i Grenåens opland</a:t>
            </a:r>
          </a:p>
          <a:p>
            <a:pPr algn="ctr"/>
            <a:r>
              <a:rPr lang="da-DK" sz="2400" b="1" dirty="0">
                <a:solidFill>
                  <a:srgbClr val="FFFF00"/>
                </a:solidFill>
              </a:rPr>
              <a:t>- Problemstillinger og opmærksomhedspunkter</a:t>
            </a:r>
            <a:endParaRPr lang="da-DK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Velkommen</a:t>
            </a:r>
            <a:endParaRPr lang="da-D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16" y="1491630"/>
            <a:ext cx="5029392" cy="357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6227749" y="2558126"/>
            <a:ext cx="7200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/>
        </p:nvSpPr>
        <p:spPr>
          <a:xfrm>
            <a:off x="3297853" y="3003798"/>
            <a:ext cx="7200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/>
        </p:nvSpPr>
        <p:spPr>
          <a:xfrm>
            <a:off x="3876321" y="3278206"/>
            <a:ext cx="72008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467544" y="1419622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2" name="Pladsholder til indhold 4"/>
          <p:cNvSpPr txBox="1">
            <a:spLocks/>
          </p:cNvSpPr>
          <p:nvPr/>
        </p:nvSpPr>
        <p:spPr>
          <a:xfrm>
            <a:off x="173928" y="1308285"/>
            <a:ext cx="3240360" cy="3835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1800" dirty="0" smtClean="0"/>
          </a:p>
          <a:p>
            <a:endParaRPr lang="da-DK" sz="1800" dirty="0" smtClean="0"/>
          </a:p>
        </p:txBody>
      </p:sp>
    </p:spTree>
    <p:extLst>
      <p:ext uri="{BB962C8B-B14F-4D97-AF65-F5344CB8AC3E}">
        <p14:creationId xmlns:p14="http://schemas.microsoft.com/office/powerpoint/2010/main" val="20435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81540"/>
            <a:ext cx="4347472" cy="307413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5" name="Gruppe 4"/>
          <p:cNvGrpSpPr/>
          <p:nvPr/>
        </p:nvGrpSpPr>
        <p:grpSpPr>
          <a:xfrm>
            <a:off x="3356484" y="897563"/>
            <a:ext cx="4644516" cy="4256558"/>
            <a:chOff x="2951312" y="1196751"/>
            <a:chExt cx="6192688" cy="5675410"/>
          </a:xfrm>
        </p:grpSpPr>
        <p:sp>
          <p:nvSpPr>
            <p:cNvPr id="3" name="Tekstboks 2"/>
            <p:cNvSpPr txBox="1"/>
            <p:nvPr/>
          </p:nvSpPr>
          <p:spPr>
            <a:xfrm>
              <a:off x="6228184" y="1196751"/>
              <a:ext cx="2721600" cy="9541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a-DK" sz="1350" dirty="0"/>
                <a:t>Oplandet til Grenåen er</a:t>
              </a:r>
            </a:p>
            <a:p>
              <a:r>
                <a:rPr lang="da-DK" sz="1350" dirty="0"/>
                <a:t>472 km</a:t>
              </a:r>
              <a:r>
                <a:rPr lang="da-DK" sz="1350" spc="-113" baseline="30000" dirty="0"/>
                <a:t>2</a:t>
              </a:r>
              <a:r>
                <a:rPr lang="da-DK" sz="1350" dirty="0"/>
                <a:t> stort, og afvander</a:t>
              </a:r>
            </a:p>
            <a:p>
              <a:r>
                <a:rPr lang="da-DK" sz="1350" dirty="0"/>
                <a:t>h</a:t>
              </a:r>
              <a:r>
                <a:rPr lang="da-DK" sz="1350" dirty="0"/>
                <a:t>ele Djursland</a:t>
              </a:r>
              <a:endParaRPr lang="da-DK" sz="1350" dirty="0"/>
            </a:p>
          </p:txBody>
        </p:sp>
        <p:pic>
          <p:nvPicPr>
            <p:cNvPr id="2" name="Billede 1"/>
            <p:cNvPicPr/>
            <p:nvPr/>
          </p:nvPicPr>
          <p:blipFill rotWithShape="1">
            <a:blip r:embed="rId3"/>
            <a:srcRect b="5377"/>
            <a:stretch/>
          </p:blipFill>
          <p:spPr>
            <a:xfrm>
              <a:off x="2951312" y="2335657"/>
              <a:ext cx="6192688" cy="4536504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52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371638"/>
            <a:ext cx="4050000" cy="2863786"/>
          </a:xfrm>
          <a:ln>
            <a:solidFill>
              <a:schemeClr val="accent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kstboks 2"/>
          <p:cNvSpPr txBox="1"/>
          <p:nvPr/>
        </p:nvSpPr>
        <p:spPr>
          <a:xfrm>
            <a:off x="2465766" y="1012545"/>
            <a:ext cx="27828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/>
              <a:t>Undergrunden under istidens jordlag</a:t>
            </a:r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40326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d model af vandets kredsløb i natur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89553"/>
            <a:ext cx="4806534" cy="30280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2627784" y="3975906"/>
            <a:ext cx="32354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500" b="1" dirty="0"/>
              <a:t>Vandets kredsløb: N = </a:t>
            </a:r>
            <a:r>
              <a:rPr lang="da-DK" sz="1500" b="1" dirty="0" err="1"/>
              <a:t>A</a:t>
            </a:r>
            <a:r>
              <a:rPr lang="da-DK" sz="1500" b="1" baseline="-25000" dirty="0" err="1"/>
              <a:t>o</a:t>
            </a:r>
            <a:r>
              <a:rPr lang="da-DK" sz="1500" b="1" dirty="0"/>
              <a:t> + A</a:t>
            </a:r>
            <a:r>
              <a:rPr lang="da-DK" sz="1500" b="1" baseline="-25000" dirty="0"/>
              <a:t>u</a:t>
            </a:r>
            <a:r>
              <a:rPr lang="da-DK" sz="1500" b="1" dirty="0"/>
              <a:t> + F + ∆R </a:t>
            </a:r>
            <a:endParaRPr lang="da-DK" sz="1500" b="1" dirty="0"/>
          </a:p>
        </p:txBody>
      </p:sp>
    </p:spTree>
    <p:extLst>
      <p:ext uri="{BB962C8B-B14F-4D97-AF65-F5344CB8AC3E}">
        <p14:creationId xmlns:p14="http://schemas.microsoft.com/office/powerpoint/2010/main" val="35155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lledresultat for figur med vandkredsløbe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616681"/>
            <a:ext cx="4810125" cy="28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2735796" y="984183"/>
            <a:ext cx="408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Geologisk og hydrologisk 3D-modellering</a:t>
            </a:r>
            <a:endParaRPr lang="da-DK" b="1" dirty="0"/>
          </a:p>
        </p:txBody>
      </p:sp>
      <p:pic>
        <p:nvPicPr>
          <p:cNvPr id="4" name="Picture 4" descr="http://kolindsund.odeum.com/images/hydraulik/grundvandsteg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46" y="1716173"/>
            <a:ext cx="1611112" cy="26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0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lledresultat for steen brock jens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46" y="1034251"/>
            <a:ext cx="1674186" cy="9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boks 3"/>
          <p:cNvSpPr txBox="1"/>
          <p:nvPr/>
        </p:nvSpPr>
        <p:spPr>
          <a:xfrm>
            <a:off x="3599892" y="1301037"/>
            <a:ext cx="31241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100" b="1" dirty="0"/>
              <a:t>Opmærksomhedspunkter:</a:t>
            </a:r>
            <a:endParaRPr lang="da-DK" sz="2100" b="1" dirty="0"/>
          </a:p>
        </p:txBody>
      </p:sp>
      <p:sp>
        <p:nvSpPr>
          <p:cNvPr id="7" name="Tekstboks 6"/>
          <p:cNvSpPr txBox="1"/>
          <p:nvPr/>
        </p:nvSpPr>
        <p:spPr>
          <a:xfrm>
            <a:off x="1979713" y="2517744"/>
            <a:ext cx="462825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 err="1"/>
              <a:t>Oppumpningen</a:t>
            </a:r>
            <a:r>
              <a:rPr lang="da-DK" sz="1350" dirty="0"/>
              <a:t> fra Kolindsund Pumpelag er dårligt kendt.</a:t>
            </a:r>
          </a:p>
          <a:p>
            <a:r>
              <a:rPr lang="da-DK" sz="1350" dirty="0"/>
              <a:t>      vi tror, at der pumpes 40 – 60 mio. m</a:t>
            </a:r>
            <a:r>
              <a:rPr lang="da-DK" sz="1350" baseline="30000" dirty="0"/>
              <a:t>3</a:t>
            </a:r>
            <a:r>
              <a:rPr lang="da-DK" sz="1350" dirty="0"/>
              <a:t> vand/år.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/>
              <a:t>Vandbalancen omkring pumpelagene er også dårligt kendte.</a:t>
            </a:r>
          </a:p>
          <a:p>
            <a:r>
              <a:rPr lang="da-DK" sz="1350" dirty="0"/>
              <a:t>      Gennemsivning i diger og opstigende grundvand.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/>
              <a:t>Det salte grundvand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/>
              <a:t>Terrænsænkninger versus havspejlsstigning</a:t>
            </a:r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19993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/>
          <p:nvPr/>
        </p:nvPicPr>
        <p:blipFill rotWithShape="1">
          <a:blip r:embed="rId2"/>
          <a:srcRect l="57542" t="18245" r="3733" b="21490"/>
          <a:stretch/>
        </p:blipFill>
        <p:spPr bwMode="auto">
          <a:xfrm>
            <a:off x="1925706" y="1707654"/>
            <a:ext cx="5022558" cy="237626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2681790" y="890595"/>
            <a:ext cx="16027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/>
              <a:t>Det salte grundvand</a:t>
            </a:r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8433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/>
          <p:nvPr/>
        </p:nvPicPr>
        <p:blipFill rotWithShape="1">
          <a:blip r:embed="rId2"/>
          <a:srcRect l="14567" t="7231" r="4910" b="251"/>
          <a:stretch/>
        </p:blipFill>
        <p:spPr>
          <a:xfrm>
            <a:off x="1709682" y="843558"/>
            <a:ext cx="3780420" cy="31323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kstboks 3"/>
          <p:cNvSpPr txBox="1"/>
          <p:nvPr/>
        </p:nvSpPr>
        <p:spPr>
          <a:xfrm>
            <a:off x="1708086" y="4292968"/>
            <a:ext cx="45148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dirty="0"/>
              <a:t>Geofysiske TEM-sonderinger, formationsmodstande i kote -40</a:t>
            </a:r>
            <a:endParaRPr lang="da-DK" sz="1350" dirty="0"/>
          </a:p>
        </p:txBody>
      </p:sp>
    </p:spTree>
    <p:extLst>
      <p:ext uri="{BB962C8B-B14F-4D97-AF65-F5344CB8AC3E}">
        <p14:creationId xmlns:p14="http://schemas.microsoft.com/office/powerpoint/2010/main" val="18935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7" t="27694" r="18706" b="18213"/>
          <a:stretch/>
        </p:blipFill>
        <p:spPr bwMode="auto">
          <a:xfrm>
            <a:off x="2033718" y="1275607"/>
            <a:ext cx="4987176" cy="3310814"/>
          </a:xfrm>
          <a:prstGeom prst="rect">
            <a:avLst/>
          </a:prstGeom>
          <a:solidFill>
            <a:srgbClr val="FFC000">
              <a:alpha val="3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kstboks 3"/>
          <p:cNvSpPr txBox="1"/>
          <p:nvPr/>
        </p:nvSpPr>
        <p:spPr>
          <a:xfrm>
            <a:off x="2579316" y="921082"/>
            <a:ext cx="38107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350" b="1" dirty="0"/>
              <a:t>Saltvand i grundvand, vandløb og kildevæld (1982)</a:t>
            </a:r>
            <a:endParaRPr lang="da-DK" sz="1350" b="1" dirty="0"/>
          </a:p>
        </p:txBody>
      </p:sp>
    </p:spTree>
    <p:extLst>
      <p:ext uri="{BB962C8B-B14F-4D97-AF65-F5344CB8AC3E}">
        <p14:creationId xmlns:p14="http://schemas.microsoft.com/office/powerpoint/2010/main" val="18940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26" y="1383618"/>
            <a:ext cx="3107189" cy="23404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250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8530" r="8516" b="9961"/>
          <a:stretch/>
        </p:blipFill>
        <p:spPr>
          <a:xfrm>
            <a:off x="2789802" y="1383618"/>
            <a:ext cx="3752171" cy="2863406"/>
          </a:xfrm>
          <a:ln>
            <a:solidFill>
              <a:schemeClr val="accent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kstboks 2"/>
          <p:cNvSpPr txBox="1"/>
          <p:nvPr/>
        </p:nvSpPr>
        <p:spPr>
          <a:xfrm>
            <a:off x="3329862" y="897564"/>
            <a:ext cx="15422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500" b="1" dirty="0"/>
              <a:t>Terrænsætninger</a:t>
            </a:r>
            <a:endParaRPr lang="da-DK" sz="1350" b="1" dirty="0"/>
          </a:p>
        </p:txBody>
      </p:sp>
    </p:spTree>
    <p:extLst>
      <p:ext uri="{BB962C8B-B14F-4D97-AF65-F5344CB8AC3E}">
        <p14:creationId xmlns:p14="http://schemas.microsoft.com/office/powerpoint/2010/main" val="4903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676" y="772614"/>
            <a:ext cx="5724636" cy="39292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6124" y="40314"/>
            <a:ext cx="6172200" cy="857250"/>
          </a:xfrm>
        </p:spPr>
        <p:txBody>
          <a:bodyPr/>
          <a:lstStyle/>
          <a:p>
            <a:r>
              <a:rPr lang="da-DK" dirty="0" smtClean="0"/>
              <a:t>Mere og mere vand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1651944" y="772614"/>
            <a:ext cx="5724636" cy="3937503"/>
          </a:xfrm>
          <a:prstGeom prst="rect">
            <a:avLst/>
          </a:prstGeom>
        </p:spPr>
      </p:pic>
      <p:pic>
        <p:nvPicPr>
          <p:cNvPr id="3074" name="Picture 2" descr="H:\Temp\DSC_447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/>
          <a:stretch/>
        </p:blipFill>
        <p:spPr bwMode="auto">
          <a:xfrm>
            <a:off x="1651944" y="778122"/>
            <a:ext cx="5728368" cy="39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www.dmi.dk/uploads/pics/havniveau_stigning_dk_6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07" y="1329612"/>
            <a:ext cx="3456384" cy="2597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3275856" y="681540"/>
            <a:ext cx="22940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500" b="1" dirty="0"/>
              <a:t>Havvandsspejlet i Kattegat</a:t>
            </a:r>
            <a:endParaRPr lang="da-DK" sz="15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9665" r="64510" b="3789"/>
          <a:stretch/>
        </p:blipFill>
        <p:spPr bwMode="auto">
          <a:xfrm>
            <a:off x="5057353" y="1294927"/>
            <a:ext cx="2592989" cy="2632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8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PAUSE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601" y="1430778"/>
            <a:ext cx="5185486" cy="36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Følgegruppens vinkler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430777"/>
            <a:ext cx="8239944" cy="3163845"/>
          </a:xfrm>
        </p:spPr>
        <p:txBody>
          <a:bodyPr>
            <a:normAutofit fontScale="77500" lnSpcReduction="20000"/>
          </a:bodyPr>
          <a:lstStyle/>
          <a:p>
            <a:r>
              <a:rPr lang="da-DK" dirty="0" smtClean="0"/>
              <a:t>Hvad ser I som de største muligheder ved klimatilpasning?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Hvor ser I fælles interesser for de forskellige interessegrupper?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Hvordan kan I medvirke til at kvalificere projektet med jeres viden?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Hvordan inddrager vi klimatilpasning i udvikling på Djursland?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Hvad er de vigtigste fokuspunkter for jer i dette projekt?</a:t>
            </a:r>
          </a:p>
        </p:txBody>
      </p:sp>
    </p:spTree>
    <p:extLst>
      <p:ext uri="{BB962C8B-B14F-4D97-AF65-F5344CB8AC3E}">
        <p14:creationId xmlns:p14="http://schemas.microsoft.com/office/powerpoint/2010/main" val="1077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PAUSE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601" y="1430778"/>
            <a:ext cx="5185486" cy="36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Følgegruppens virke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430777"/>
            <a:ext cx="8239944" cy="3163845"/>
          </a:xfrm>
        </p:spPr>
        <p:txBody>
          <a:bodyPr>
            <a:normAutofit fontScale="62500" lnSpcReduction="20000"/>
          </a:bodyPr>
          <a:lstStyle/>
          <a:p>
            <a:r>
              <a:rPr lang="da-DK" dirty="0" smtClean="0"/>
              <a:t>Hvordan får vi det bedste samarbejde?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Hvordan kan I medvirke til at kvalificere projektet konstruktivt?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Hvordan skaber vi en god proces – hvad er vigtigst for dig?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Hvordan skaber vi en fælles platform at tale ud fra?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Hvordan og hvor ofte ønsker I involvering? - Kan der laves undergrupper/arbejdsgrupper?</a:t>
            </a:r>
          </a:p>
          <a:p>
            <a:endParaRPr lang="da-DK" dirty="0" smtClean="0"/>
          </a:p>
          <a:p>
            <a:pPr marL="0" indent="0">
              <a:buNone/>
            </a:pPr>
            <a:r>
              <a:rPr lang="da-DK" b="1" dirty="0" smtClean="0"/>
              <a:t>Forslag: 2 møder årligt, som følger styregruppens mødefrekvens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5906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Afrunding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2" descr="kolindsund pumpelag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7614"/>
            <a:ext cx="5184576" cy="345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8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69300"/>
            <a:ext cx="3834426" cy="239651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1329612"/>
            <a:ext cx="3240360" cy="243027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316124" y="40314"/>
            <a:ext cx="6172200" cy="857250"/>
          </a:xfrm>
        </p:spPr>
        <p:txBody>
          <a:bodyPr>
            <a:normAutofit/>
          </a:bodyPr>
          <a:lstStyle/>
          <a:p>
            <a:r>
              <a:rPr lang="da-DK" dirty="0" smtClean="0"/>
              <a:t>Traditionelle løsninger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2369253"/>
            <a:ext cx="3618402" cy="24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6124" y="87474"/>
            <a:ext cx="6172200" cy="857250"/>
          </a:xfrm>
        </p:spPr>
        <p:txBody>
          <a:bodyPr/>
          <a:lstStyle/>
          <a:p>
            <a:r>
              <a:rPr lang="da-DK" dirty="0" smtClean="0"/>
              <a:t>Løsninger med merværdi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13" y="842646"/>
            <a:ext cx="5750117" cy="3835339"/>
          </a:xfrm>
          <a:prstGeom prst="rect">
            <a:avLst/>
          </a:prstGeom>
        </p:spPr>
      </p:pic>
      <p:sp>
        <p:nvSpPr>
          <p:cNvPr id="5" name="Tekstboks 4"/>
          <p:cNvSpPr txBox="1"/>
          <p:nvPr/>
        </p:nvSpPr>
        <p:spPr>
          <a:xfrm>
            <a:off x="2087724" y="1059582"/>
            <a:ext cx="15661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 err="1"/>
              <a:t>Sønæs</a:t>
            </a:r>
            <a:r>
              <a:rPr lang="da-DK" sz="1350" b="1" dirty="0"/>
              <a:t>, Viborg</a:t>
            </a:r>
            <a:endParaRPr lang="da-DK" sz="1350" b="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14" y="842646"/>
            <a:ext cx="5748517" cy="3835339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2185776" y="986364"/>
            <a:ext cx="23492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Hornbæk Enge ved Randers</a:t>
            </a:r>
            <a:endParaRPr lang="da-DK" sz="135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8052" r="13140" b="20535"/>
          <a:stretch/>
        </p:blipFill>
        <p:spPr bwMode="auto">
          <a:xfrm>
            <a:off x="1493659" y="1005577"/>
            <a:ext cx="6253295" cy="330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boks 2"/>
          <p:cNvSpPr txBox="1"/>
          <p:nvPr/>
        </p:nvSpPr>
        <p:spPr>
          <a:xfrm>
            <a:off x="2185776" y="3327834"/>
            <a:ext cx="19712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Funktionelt ejerskab</a:t>
            </a:r>
            <a:endParaRPr lang="da-DK" sz="1350" b="1" dirty="0"/>
          </a:p>
        </p:txBody>
      </p:sp>
    </p:spTree>
    <p:extLst>
      <p:ext uri="{BB962C8B-B14F-4D97-AF65-F5344CB8AC3E}">
        <p14:creationId xmlns:p14="http://schemas.microsoft.com/office/powerpoint/2010/main" val="16926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29" y="2568179"/>
            <a:ext cx="7144" cy="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29" y="2682479"/>
            <a:ext cx="7144" cy="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15711" r="17055" b="8385"/>
          <a:stretch/>
        </p:blipFill>
        <p:spPr bwMode="auto">
          <a:xfrm>
            <a:off x="1798830" y="789552"/>
            <a:ext cx="5573792" cy="394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493658" y="33468"/>
            <a:ext cx="6172200" cy="857250"/>
          </a:xfrm>
        </p:spPr>
        <p:txBody>
          <a:bodyPr>
            <a:normAutofit/>
          </a:bodyPr>
          <a:lstStyle/>
          <a:p>
            <a:r>
              <a:rPr lang="da-DK" dirty="0" smtClean="0"/>
              <a:t>Grenåens opland</a:t>
            </a:r>
            <a:endParaRPr lang="da-DK" dirty="0"/>
          </a:p>
        </p:txBody>
      </p:sp>
      <p:sp>
        <p:nvSpPr>
          <p:cNvPr id="2" name="Tekstboks 1"/>
          <p:cNvSpPr txBox="1"/>
          <p:nvPr/>
        </p:nvSpPr>
        <p:spPr>
          <a:xfrm>
            <a:off x="3386585" y="170765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i="1" dirty="0"/>
              <a:t>Indeholder det hele</a:t>
            </a:r>
            <a:endParaRPr lang="da-DK" sz="2400" i="1" dirty="0"/>
          </a:p>
        </p:txBody>
      </p:sp>
    </p:spTree>
    <p:extLst>
      <p:ext uri="{BB962C8B-B14F-4D97-AF65-F5344CB8AC3E}">
        <p14:creationId xmlns:p14="http://schemas.microsoft.com/office/powerpoint/2010/main" val="23203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33468"/>
            <a:ext cx="6172200" cy="857250"/>
          </a:xfrm>
        </p:spPr>
        <p:txBody>
          <a:bodyPr>
            <a:normAutofit/>
          </a:bodyPr>
          <a:lstStyle/>
          <a:p>
            <a:r>
              <a:rPr lang="en-GB" sz="2400" dirty="0"/>
              <a:t>Coast to Coast Climate Challenge</a:t>
            </a: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7" t="20340" r="6102" b="16474"/>
          <a:stretch/>
        </p:blipFill>
        <p:spPr bwMode="auto">
          <a:xfrm>
            <a:off x="3470239" y="1310206"/>
            <a:ext cx="2505917" cy="200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63688" y="1056677"/>
            <a:ext cx="1748042" cy="268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boks 5"/>
          <p:cNvSpPr txBox="1"/>
          <p:nvPr/>
        </p:nvSpPr>
        <p:spPr>
          <a:xfrm>
            <a:off x="1817694" y="748295"/>
            <a:ext cx="736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/>
              <a:t>Partnere</a:t>
            </a:r>
            <a:endParaRPr lang="en-GB" sz="1200" b="1" dirty="0"/>
          </a:p>
        </p:txBody>
      </p:sp>
      <p:sp>
        <p:nvSpPr>
          <p:cNvPr id="7" name="Rektangel 6"/>
          <p:cNvSpPr/>
          <p:nvPr/>
        </p:nvSpPr>
        <p:spPr>
          <a:xfrm>
            <a:off x="5976157" y="716140"/>
            <a:ext cx="8921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 err="1"/>
              <a:t>Støttende</a:t>
            </a:r>
            <a:endParaRPr lang="en-GB" sz="135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33"/>
          <a:stretch/>
        </p:blipFill>
        <p:spPr bwMode="auto">
          <a:xfrm>
            <a:off x="5922150" y="1040176"/>
            <a:ext cx="1404156" cy="180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71705" r="25101" b="8390"/>
          <a:stretch/>
        </p:blipFill>
        <p:spPr bwMode="auto">
          <a:xfrm>
            <a:off x="3367015" y="3416440"/>
            <a:ext cx="4523708" cy="110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frundet rektangel 10"/>
          <p:cNvSpPr/>
          <p:nvPr/>
        </p:nvSpPr>
        <p:spPr>
          <a:xfrm>
            <a:off x="1601670" y="3848488"/>
            <a:ext cx="1653254" cy="86862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err="1"/>
              <a:t>Forløber</a:t>
            </a:r>
            <a:r>
              <a:rPr lang="en-GB" sz="1200" dirty="0"/>
              <a:t> </a:t>
            </a:r>
            <a:r>
              <a:rPr lang="en-GB" sz="1200" dirty="0"/>
              <a:t>over </a:t>
            </a:r>
            <a:r>
              <a:rPr lang="en-GB" sz="1200" dirty="0"/>
              <a:t>6 </a:t>
            </a:r>
            <a:r>
              <a:rPr lang="en-GB" sz="1200" dirty="0" err="1"/>
              <a:t>år</a:t>
            </a:r>
            <a:endParaRPr lang="en-GB" sz="1200" dirty="0"/>
          </a:p>
          <a:p>
            <a:r>
              <a:rPr lang="en-GB" sz="1200" dirty="0"/>
              <a:t>Budget ca. 90 </a:t>
            </a:r>
            <a:r>
              <a:rPr lang="en-GB" sz="1200" dirty="0" err="1"/>
              <a:t>mio</a:t>
            </a:r>
            <a:r>
              <a:rPr lang="en-GB" sz="1200" dirty="0"/>
              <a:t>. kr.</a:t>
            </a:r>
          </a:p>
          <a:p>
            <a:r>
              <a:rPr lang="en-GB" sz="1200" dirty="0" err="1"/>
              <a:t>Støtte</a:t>
            </a:r>
            <a:r>
              <a:rPr lang="en-GB" sz="1200" dirty="0"/>
              <a:t> </a:t>
            </a:r>
            <a:r>
              <a:rPr lang="en-GB" sz="1200" dirty="0"/>
              <a:t>ca. </a:t>
            </a:r>
            <a:r>
              <a:rPr lang="en-GB" sz="1200" dirty="0"/>
              <a:t>52 </a:t>
            </a:r>
            <a:r>
              <a:rPr lang="en-GB" sz="1200" dirty="0" err="1"/>
              <a:t>mio</a:t>
            </a:r>
            <a:r>
              <a:rPr lang="en-GB" sz="1200" dirty="0"/>
              <a:t>. kr.</a:t>
            </a:r>
          </a:p>
        </p:txBody>
      </p:sp>
      <p:sp>
        <p:nvSpPr>
          <p:cNvPr id="3" name="Venstrepil 2"/>
          <p:cNvSpPr/>
          <p:nvPr/>
        </p:nvSpPr>
        <p:spPr>
          <a:xfrm>
            <a:off x="2843808" y="1997400"/>
            <a:ext cx="411116" cy="12530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rgbClr val="FF0000"/>
              </a:solidFill>
            </a:endParaRPr>
          </a:p>
        </p:txBody>
      </p:sp>
      <p:sp>
        <p:nvSpPr>
          <p:cNvPr id="13" name="Venstrepil 12"/>
          <p:cNvSpPr/>
          <p:nvPr/>
        </p:nvSpPr>
        <p:spPr>
          <a:xfrm>
            <a:off x="2843808" y="2852608"/>
            <a:ext cx="411116" cy="12530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90" y="952947"/>
            <a:ext cx="4564856" cy="37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69622" y="87474"/>
            <a:ext cx="6172200" cy="857250"/>
          </a:xfrm>
        </p:spPr>
        <p:txBody>
          <a:bodyPr/>
          <a:lstStyle/>
          <a:p>
            <a:r>
              <a:rPr lang="da-DK" dirty="0" smtClean="0"/>
              <a:t>Videndeling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45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7634" y="411510"/>
            <a:ext cx="6172200" cy="857250"/>
          </a:xfrm>
        </p:spPr>
        <p:txBody>
          <a:bodyPr/>
          <a:lstStyle/>
          <a:p>
            <a:r>
              <a:rPr lang="da-DK" dirty="0" smtClean="0"/>
              <a:t>Visioner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85900" y="1275607"/>
            <a:ext cx="6172200" cy="3156998"/>
          </a:xfrm>
        </p:spPr>
        <p:txBody>
          <a:bodyPr>
            <a:noAutofit/>
          </a:bodyPr>
          <a:lstStyle/>
          <a:p>
            <a:r>
              <a:rPr lang="da-DK" sz="2250" dirty="0"/>
              <a:t>At skabe en klimarobust region i samarbejde med partnerskabet</a:t>
            </a:r>
          </a:p>
          <a:p>
            <a:pPr>
              <a:spcAft>
                <a:spcPts val="750"/>
              </a:spcAft>
            </a:pPr>
            <a:r>
              <a:rPr lang="en-GB" sz="2250" dirty="0" err="1"/>
              <a:t>Bedre</a:t>
            </a:r>
            <a:r>
              <a:rPr lang="en-GB" sz="2250" dirty="0"/>
              <a:t> </a:t>
            </a:r>
            <a:r>
              <a:rPr lang="en-GB" sz="2250" dirty="0" err="1"/>
              <a:t>planlægning</a:t>
            </a:r>
            <a:r>
              <a:rPr lang="en-GB" sz="2250" dirty="0"/>
              <a:t> </a:t>
            </a:r>
            <a:r>
              <a:rPr lang="en-GB" sz="2250" dirty="0" err="1"/>
              <a:t>i</a:t>
            </a:r>
            <a:r>
              <a:rPr lang="en-GB" sz="2250" dirty="0"/>
              <a:t> </a:t>
            </a:r>
            <a:r>
              <a:rPr lang="en-GB" sz="2250" dirty="0" err="1"/>
              <a:t>fællesskab</a:t>
            </a:r>
            <a:r>
              <a:rPr lang="en-GB" sz="2250" dirty="0"/>
              <a:t> end </a:t>
            </a:r>
            <a:r>
              <a:rPr lang="en-GB" sz="2250" dirty="0" err="1"/>
              <a:t>hver</a:t>
            </a:r>
            <a:r>
              <a:rPr lang="en-GB" sz="2250" dirty="0"/>
              <a:t> for sig</a:t>
            </a:r>
          </a:p>
          <a:p>
            <a:pPr>
              <a:spcAft>
                <a:spcPts val="750"/>
              </a:spcAft>
            </a:pPr>
            <a:r>
              <a:rPr lang="en-GB" sz="2250" dirty="0" err="1"/>
              <a:t>Tage</a:t>
            </a:r>
            <a:r>
              <a:rPr lang="en-GB" sz="2250" dirty="0"/>
              <a:t> </a:t>
            </a:r>
            <a:r>
              <a:rPr lang="en-GB" sz="2250" dirty="0" err="1"/>
              <a:t>effektivt</a:t>
            </a:r>
            <a:r>
              <a:rPr lang="en-GB" sz="2250" dirty="0"/>
              <a:t> </a:t>
            </a:r>
            <a:r>
              <a:rPr lang="en-GB" sz="2250" dirty="0" err="1"/>
              <a:t>hånd</a:t>
            </a:r>
            <a:r>
              <a:rPr lang="en-GB" sz="2250" dirty="0"/>
              <a:t> </a:t>
            </a:r>
            <a:r>
              <a:rPr lang="en-GB" sz="2250" dirty="0" err="1"/>
              <a:t>om</a:t>
            </a:r>
            <a:r>
              <a:rPr lang="en-GB" sz="2250" dirty="0"/>
              <a:t> </a:t>
            </a:r>
            <a:r>
              <a:rPr lang="en-GB" sz="2250" dirty="0" err="1"/>
              <a:t>vandrelaterede</a:t>
            </a:r>
            <a:r>
              <a:rPr lang="en-GB" sz="2250" dirty="0"/>
              <a:t> </a:t>
            </a:r>
            <a:r>
              <a:rPr lang="en-GB" sz="2250" dirty="0" err="1"/>
              <a:t>klimaudfordringer</a:t>
            </a:r>
            <a:r>
              <a:rPr lang="en-GB" sz="2250" dirty="0"/>
              <a:t> </a:t>
            </a:r>
            <a:r>
              <a:rPr lang="en-GB" sz="2250" dirty="0" err="1"/>
              <a:t>og</a:t>
            </a:r>
            <a:r>
              <a:rPr lang="en-GB" sz="2250" dirty="0"/>
              <a:t> </a:t>
            </a:r>
            <a:r>
              <a:rPr lang="da-DK" sz="2250" dirty="0"/>
              <a:t>omsætte dem til forretningsmuligheder og samfundsmæssige forbedringer</a:t>
            </a:r>
          </a:p>
          <a:p>
            <a:pPr>
              <a:spcAft>
                <a:spcPts val="750"/>
              </a:spcAft>
            </a:pPr>
            <a:r>
              <a:rPr lang="da-DK" sz="2250" dirty="0"/>
              <a:t>Fælles vision og strategi, koordinerede planer og arbejdsdeling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7811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&amp;amp;#x09;Titel&amp;quot;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2C CC Power Point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C2C CC Power Point</Template>
  <TotalTime>1760</TotalTime>
  <Words>708</Words>
  <Application>Microsoft Office PowerPoint</Application>
  <PresentationFormat>Skærmshow (16:9)</PresentationFormat>
  <Paragraphs>167</Paragraphs>
  <Slides>35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C2C CC Power Point</vt:lpstr>
      <vt:lpstr> C2C C10 Grenåens opland</vt:lpstr>
      <vt:lpstr>Velkommen</vt:lpstr>
      <vt:lpstr>Mere og mere vand</vt:lpstr>
      <vt:lpstr>Traditionelle løsninger</vt:lpstr>
      <vt:lpstr>Løsninger med merværdi</vt:lpstr>
      <vt:lpstr>Grenåens opland</vt:lpstr>
      <vt:lpstr>Coast to Coast Climate Challenge</vt:lpstr>
      <vt:lpstr>Videndeling</vt:lpstr>
      <vt:lpstr>Visioner</vt:lpstr>
      <vt:lpstr>PowerPoint-præsentation</vt:lpstr>
      <vt:lpstr>Hvad skal vi have ud af i dag?</vt:lpstr>
      <vt:lpstr>Dagsorden</vt:lpstr>
      <vt:lpstr>Formål og mål</vt:lpstr>
      <vt:lpstr>Samlet økonomisk overblik</vt:lpstr>
      <vt:lpstr>Rammer fra EU  – det administrative</vt:lpstr>
      <vt:lpstr>Projektets struktur og organisering</vt:lpstr>
      <vt:lpstr>C2C overordnet organisering</vt:lpstr>
      <vt:lpstr>Leverancer til EU - status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PAUSE</vt:lpstr>
      <vt:lpstr>Følgegruppens vinkler</vt:lpstr>
      <vt:lpstr>PAUSE</vt:lpstr>
      <vt:lpstr>Følgegruppens virke</vt:lpstr>
      <vt:lpstr>Afrunding</vt:lpstr>
    </vt:vector>
  </TitlesOfParts>
  <Company>Region Midtjylland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 i projektet</dc:title>
  <dc:creator>Rolf Johnsen</dc:creator>
  <cp:lastModifiedBy>Sidsel Kontni Prahm</cp:lastModifiedBy>
  <cp:revision>150</cp:revision>
  <cp:lastPrinted>2018-06-26T08:54:02Z</cp:lastPrinted>
  <dcterms:created xsi:type="dcterms:W3CDTF">2017-05-18T09:21:42Z</dcterms:created>
  <dcterms:modified xsi:type="dcterms:W3CDTF">2018-06-26T11:58:40Z</dcterms:modified>
</cp:coreProperties>
</file>